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9" r:id="rId3"/>
    <p:sldId id="257" r:id="rId4"/>
    <p:sldId id="258" r:id="rId5"/>
    <p:sldId id="261" r:id="rId6"/>
    <p:sldId id="262" r:id="rId7"/>
    <p:sldId id="260" r:id="rId8"/>
    <p:sldId id="281" r:id="rId9"/>
    <p:sldId id="282" r:id="rId10"/>
    <p:sldId id="263" r:id="rId11"/>
    <p:sldId id="264" r:id="rId12"/>
    <p:sldId id="265" r:id="rId13"/>
    <p:sldId id="266" r:id="rId14"/>
    <p:sldId id="28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5" d="100"/>
          <a:sy n="75" d="100"/>
        </p:scale>
        <p:origin x="17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evmo\OneDrive\Desktop\State%20wise%20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evmo\OneDrive\Desktop\State%20wise%20Dat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t>UNEMPLOYMENT RATE (2023)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UNEMPLOYMENT RATE (2023)</c:v>
                </c:pt>
              </c:strCache>
            </c:strRef>
          </c:tx>
          <c:spPr>
            <a:ln w="28575" cap="rnd">
              <a:solidFill>
                <a:schemeClr val="accent1"/>
              </a:solidFill>
              <a:round/>
            </a:ln>
            <a:effectLst/>
          </c:spPr>
          <c:marker>
            <c:symbol val="none"/>
          </c:marker>
          <c:errBars>
            <c:errDir val="y"/>
            <c:errBarType val="both"/>
            <c:errValType val="stdErr"/>
            <c:noEndCap val="0"/>
            <c:spPr>
              <a:noFill/>
              <a:ln w="9525" cap="flat" cmpd="sng" algn="ctr">
                <a:solidFill>
                  <a:schemeClr val="tx1">
                    <a:lumMod val="65000"/>
                    <a:lumOff val="35000"/>
                  </a:schemeClr>
                </a:solidFill>
                <a:round/>
              </a:ln>
              <a:effectLst/>
            </c:spPr>
          </c:errBars>
          <c:cat>
            <c:strRef>
              <c:f>Sheet1!$A$2:$A$28</c:f>
              <c:strCache>
                <c:ptCount val="27"/>
                <c:pt idx="0">
                  <c:v>Andhra Pradesh</c:v>
                </c:pt>
                <c:pt idx="1">
                  <c:v>Assam</c:v>
                </c:pt>
                <c:pt idx="2">
                  <c:v>Bihar</c:v>
                </c:pt>
                <c:pt idx="3">
                  <c:v>Chhattisgarh</c:v>
                </c:pt>
                <c:pt idx="4">
                  <c:v>Delhi</c:v>
                </c:pt>
                <c:pt idx="5">
                  <c:v>Goa</c:v>
                </c:pt>
                <c:pt idx="6">
                  <c:v>Gujarat</c:v>
                </c:pt>
                <c:pt idx="7">
                  <c:v>Haryana</c:v>
                </c:pt>
                <c:pt idx="8">
                  <c:v>Himachal Pradesh</c:v>
                </c:pt>
                <c:pt idx="9">
                  <c:v>Jammu &amp; Kashmir</c:v>
                </c:pt>
                <c:pt idx="10">
                  <c:v>Jharkhand</c:v>
                </c:pt>
                <c:pt idx="11">
                  <c:v>Karnataka</c:v>
                </c:pt>
                <c:pt idx="12">
                  <c:v>Kerala</c:v>
                </c:pt>
                <c:pt idx="13">
                  <c:v>Madhya Pradesh</c:v>
                </c:pt>
                <c:pt idx="14">
                  <c:v>Maharashtra</c:v>
                </c:pt>
                <c:pt idx="15">
                  <c:v>Meghalaya</c:v>
                </c:pt>
                <c:pt idx="16">
                  <c:v>Odisha</c:v>
                </c:pt>
                <c:pt idx="17">
                  <c:v>Puducherry</c:v>
                </c:pt>
                <c:pt idx="18">
                  <c:v>Punjab</c:v>
                </c:pt>
                <c:pt idx="19">
                  <c:v>Rajasthan</c:v>
                </c:pt>
                <c:pt idx="20">
                  <c:v>Sikkim</c:v>
                </c:pt>
                <c:pt idx="21">
                  <c:v>Tamil Nadu</c:v>
                </c:pt>
                <c:pt idx="22">
                  <c:v>Telangana</c:v>
                </c:pt>
                <c:pt idx="23">
                  <c:v>Tripura</c:v>
                </c:pt>
                <c:pt idx="24">
                  <c:v>Uttar Pradesh</c:v>
                </c:pt>
                <c:pt idx="25">
                  <c:v>Uttarakhand</c:v>
                </c:pt>
                <c:pt idx="26">
                  <c:v>West Bengal</c:v>
                </c:pt>
              </c:strCache>
            </c:strRef>
          </c:cat>
          <c:val>
            <c:numRef>
              <c:f>Sheet1!$B$2:$B$28</c:f>
              <c:numCache>
                <c:formatCode>0.00%</c:formatCode>
                <c:ptCount val="27"/>
                <c:pt idx="0">
                  <c:v>7.6999999999999999E-2</c:v>
                </c:pt>
                <c:pt idx="1">
                  <c:v>4.7E-2</c:v>
                </c:pt>
                <c:pt idx="2">
                  <c:v>0.191</c:v>
                </c:pt>
                <c:pt idx="3">
                  <c:v>3.4000000000000002E-2</c:v>
                </c:pt>
                <c:pt idx="4">
                  <c:v>0.20799999999999999</c:v>
                </c:pt>
                <c:pt idx="5">
                  <c:v>9.9000000000000005E-2</c:v>
                </c:pt>
                <c:pt idx="6">
                  <c:v>2.3E-2</c:v>
                </c:pt>
                <c:pt idx="7">
                  <c:v>0.374</c:v>
                </c:pt>
                <c:pt idx="8">
                  <c:v>7.5999999999999998E-2</c:v>
                </c:pt>
                <c:pt idx="9">
                  <c:v>0.14799999999999999</c:v>
                </c:pt>
                <c:pt idx="10" formatCode="0%">
                  <c:v>0.18</c:v>
                </c:pt>
                <c:pt idx="11">
                  <c:v>2.5000000000000001E-2</c:v>
                </c:pt>
                <c:pt idx="12">
                  <c:v>7.3999999999999996E-2</c:v>
                </c:pt>
                <c:pt idx="13">
                  <c:v>3.2000000000000001E-2</c:v>
                </c:pt>
                <c:pt idx="14">
                  <c:v>3.1E-2</c:v>
                </c:pt>
                <c:pt idx="15">
                  <c:v>2.7E-2</c:v>
                </c:pt>
                <c:pt idx="16">
                  <c:v>8.9999999999999993E-3</c:v>
                </c:pt>
                <c:pt idx="17">
                  <c:v>4.7E-2</c:v>
                </c:pt>
                <c:pt idx="18">
                  <c:v>6.8000000000000005E-2</c:v>
                </c:pt>
                <c:pt idx="19">
                  <c:v>0.28499999999999998</c:v>
                </c:pt>
                <c:pt idx="20">
                  <c:v>0.13600000000000001</c:v>
                </c:pt>
                <c:pt idx="21">
                  <c:v>4.1000000000000002E-2</c:v>
                </c:pt>
                <c:pt idx="22">
                  <c:v>4.1000000000000002E-2</c:v>
                </c:pt>
                <c:pt idx="23">
                  <c:v>0.14299999999999999</c:v>
                </c:pt>
                <c:pt idx="24">
                  <c:v>4.2999999999999997E-2</c:v>
                </c:pt>
                <c:pt idx="25">
                  <c:v>4.2000000000000003E-2</c:v>
                </c:pt>
                <c:pt idx="26">
                  <c:v>5.5E-2</c:v>
                </c:pt>
              </c:numCache>
            </c:numRef>
          </c:val>
          <c:smooth val="0"/>
          <c:extLst>
            <c:ext xmlns:c16="http://schemas.microsoft.com/office/drawing/2014/chart" uri="{C3380CC4-5D6E-409C-BE32-E72D297353CC}">
              <c16:uniqueId val="{00000000-10EE-458F-A1AD-4BB0DB3478E5}"/>
            </c:ext>
          </c:extLst>
        </c:ser>
        <c:dLbls>
          <c:showLegendKey val="0"/>
          <c:showVal val="0"/>
          <c:showCatName val="0"/>
          <c:showSerName val="0"/>
          <c:showPercent val="0"/>
          <c:showBubbleSize val="0"/>
        </c:dLbls>
        <c:smooth val="0"/>
        <c:axId val="1084190287"/>
        <c:axId val="1084187887"/>
      </c:lineChart>
      <c:catAx>
        <c:axId val="10841902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4187887"/>
        <c:crosses val="autoZero"/>
        <c:auto val="1"/>
        <c:lblAlgn val="ctr"/>
        <c:lblOffset val="100"/>
        <c:noMultiLvlLbl val="0"/>
      </c:catAx>
      <c:valAx>
        <c:axId val="1084187887"/>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41902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a:solidFill>
        <a:schemeClr val="tx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Unemployment Rate of</a:t>
            </a:r>
            <a:r>
              <a:rPr lang="en-US" b="1" baseline="0"/>
              <a:t> Last 10 Year</a:t>
            </a:r>
            <a:endParaRPr lang="en-US"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Sheet1!$N$2</c:f>
              <c:strCache>
                <c:ptCount val="1"/>
                <c:pt idx="0">
                  <c:v>Unemployment Rate</c:v>
                </c:pt>
              </c:strCache>
            </c:strRef>
          </c:tx>
          <c:spPr>
            <a:ln w="28575" cap="rnd">
              <a:solidFill>
                <a:schemeClr val="accent1"/>
              </a:solidFill>
              <a:round/>
            </a:ln>
            <a:effectLst/>
          </c:spPr>
          <c:marker>
            <c:symbol val="none"/>
          </c:marker>
          <c:errBars>
            <c:errDir val="y"/>
            <c:errBarType val="both"/>
            <c:errValType val="stdErr"/>
            <c:noEndCap val="0"/>
            <c:spPr>
              <a:noFill/>
              <a:ln w="9525" cap="flat" cmpd="sng" algn="ctr">
                <a:solidFill>
                  <a:schemeClr val="tx1">
                    <a:lumMod val="65000"/>
                    <a:lumOff val="35000"/>
                  </a:schemeClr>
                </a:solidFill>
                <a:round/>
              </a:ln>
              <a:effectLst/>
            </c:spPr>
          </c:errBars>
          <c:cat>
            <c:numRef>
              <c:f>Sheet1!$M$3:$M$13</c:f>
              <c:numCache>
                <c:formatCode>General</c:formatCode>
                <c:ptCount val="11"/>
                <c:pt idx="0">
                  <c:v>2021</c:v>
                </c:pt>
                <c:pt idx="1">
                  <c:v>2020</c:v>
                </c:pt>
                <c:pt idx="2">
                  <c:v>2019</c:v>
                </c:pt>
                <c:pt idx="3">
                  <c:v>2018</c:v>
                </c:pt>
                <c:pt idx="4">
                  <c:v>2017</c:v>
                </c:pt>
                <c:pt idx="5">
                  <c:v>2016</c:v>
                </c:pt>
                <c:pt idx="6">
                  <c:v>2015</c:v>
                </c:pt>
                <c:pt idx="7">
                  <c:v>2014</c:v>
                </c:pt>
                <c:pt idx="8">
                  <c:v>2013</c:v>
                </c:pt>
                <c:pt idx="9">
                  <c:v>2012</c:v>
                </c:pt>
                <c:pt idx="10">
                  <c:v>2011</c:v>
                </c:pt>
              </c:numCache>
            </c:numRef>
          </c:cat>
          <c:val>
            <c:numRef>
              <c:f>Sheet1!$N$3:$N$13</c:f>
              <c:numCache>
                <c:formatCode>0.00%</c:formatCode>
                <c:ptCount val="11"/>
                <c:pt idx="0">
                  <c:v>5.9799999999999999E-2</c:v>
                </c:pt>
                <c:pt idx="1">
                  <c:v>0.08</c:v>
                </c:pt>
                <c:pt idx="2">
                  <c:v>5.2699999999999997E-2</c:v>
                </c:pt>
                <c:pt idx="3">
                  <c:v>5.33E-2</c:v>
                </c:pt>
                <c:pt idx="4">
                  <c:v>5.3600000000000002E-2</c:v>
                </c:pt>
                <c:pt idx="5">
                  <c:v>5.4199999999999998E-2</c:v>
                </c:pt>
                <c:pt idx="6">
                  <c:v>5.4399999999999997E-2</c:v>
                </c:pt>
                <c:pt idx="7">
                  <c:v>5.4399999999999997E-2</c:v>
                </c:pt>
                <c:pt idx="8">
                  <c:v>5.4199999999999998E-2</c:v>
                </c:pt>
                <c:pt idx="9">
                  <c:v>5.4100000000000002E-2</c:v>
                </c:pt>
                <c:pt idx="10">
                  <c:v>5.4300000000000001E-2</c:v>
                </c:pt>
              </c:numCache>
            </c:numRef>
          </c:val>
          <c:smooth val="0"/>
          <c:extLst>
            <c:ext xmlns:c16="http://schemas.microsoft.com/office/drawing/2014/chart" uri="{C3380CC4-5D6E-409C-BE32-E72D297353CC}">
              <c16:uniqueId val="{00000000-39BF-4746-AA64-4E8435DB3E9A}"/>
            </c:ext>
          </c:extLst>
        </c:ser>
        <c:ser>
          <c:idx val="1"/>
          <c:order val="1"/>
          <c:tx>
            <c:strRef>
              <c:f>Sheet1!$O$2</c:f>
              <c:strCache>
                <c:ptCount val="1"/>
                <c:pt idx="0">
                  <c:v>Percentage Change</c:v>
                </c:pt>
              </c:strCache>
            </c:strRef>
          </c:tx>
          <c:spPr>
            <a:ln w="28575" cap="rnd">
              <a:solidFill>
                <a:schemeClr val="accent2"/>
              </a:solidFill>
              <a:round/>
            </a:ln>
            <a:effectLst/>
          </c:spPr>
          <c:marker>
            <c:symbol val="none"/>
          </c:marker>
          <c:errBars>
            <c:errDir val="y"/>
            <c:errBarType val="both"/>
            <c:errValType val="stdErr"/>
            <c:noEndCap val="0"/>
            <c:spPr>
              <a:noFill/>
              <a:ln w="9525" cap="flat" cmpd="sng" algn="ctr">
                <a:solidFill>
                  <a:schemeClr val="tx1">
                    <a:lumMod val="65000"/>
                    <a:lumOff val="35000"/>
                  </a:schemeClr>
                </a:solidFill>
                <a:round/>
              </a:ln>
              <a:effectLst/>
            </c:spPr>
          </c:errBars>
          <c:cat>
            <c:numRef>
              <c:f>Sheet1!$M$3:$M$13</c:f>
              <c:numCache>
                <c:formatCode>General</c:formatCode>
                <c:ptCount val="11"/>
                <c:pt idx="0">
                  <c:v>2021</c:v>
                </c:pt>
                <c:pt idx="1">
                  <c:v>2020</c:v>
                </c:pt>
                <c:pt idx="2">
                  <c:v>2019</c:v>
                </c:pt>
                <c:pt idx="3">
                  <c:v>2018</c:v>
                </c:pt>
                <c:pt idx="4">
                  <c:v>2017</c:v>
                </c:pt>
                <c:pt idx="5">
                  <c:v>2016</c:v>
                </c:pt>
                <c:pt idx="6">
                  <c:v>2015</c:v>
                </c:pt>
                <c:pt idx="7">
                  <c:v>2014</c:v>
                </c:pt>
                <c:pt idx="8">
                  <c:v>2013</c:v>
                </c:pt>
                <c:pt idx="9">
                  <c:v>2012</c:v>
                </c:pt>
                <c:pt idx="10">
                  <c:v>2011</c:v>
                </c:pt>
              </c:numCache>
            </c:numRef>
          </c:cat>
          <c:val>
            <c:numRef>
              <c:f>Sheet1!$O$3:$O$13</c:f>
              <c:numCache>
                <c:formatCode>0.00%</c:formatCode>
                <c:ptCount val="11"/>
                <c:pt idx="0">
                  <c:v>-2.0199999999999999E-2</c:v>
                </c:pt>
                <c:pt idx="1">
                  <c:v>2.7300000000000001E-2</c:v>
                </c:pt>
                <c:pt idx="2">
                  <c:v>-5.9999999999999995E-4</c:v>
                </c:pt>
                <c:pt idx="3">
                  <c:v>-2.9999999999999997E-4</c:v>
                </c:pt>
                <c:pt idx="4">
                  <c:v>-6.9999999999999999E-4</c:v>
                </c:pt>
                <c:pt idx="5">
                  <c:v>-1E-4</c:v>
                </c:pt>
                <c:pt idx="6">
                  <c:v>0</c:v>
                </c:pt>
                <c:pt idx="7">
                  <c:v>1E-4</c:v>
                </c:pt>
                <c:pt idx="8">
                  <c:v>1E-4</c:v>
                </c:pt>
                <c:pt idx="9">
                  <c:v>-1E-4</c:v>
                </c:pt>
                <c:pt idx="10">
                  <c:v>-1.1999999999999999E-3</c:v>
                </c:pt>
              </c:numCache>
            </c:numRef>
          </c:val>
          <c:smooth val="0"/>
          <c:extLst>
            <c:ext xmlns:c16="http://schemas.microsoft.com/office/drawing/2014/chart" uri="{C3380CC4-5D6E-409C-BE32-E72D297353CC}">
              <c16:uniqueId val="{00000001-39BF-4746-AA64-4E8435DB3E9A}"/>
            </c:ext>
          </c:extLst>
        </c:ser>
        <c:dLbls>
          <c:showLegendKey val="0"/>
          <c:showVal val="0"/>
          <c:showCatName val="0"/>
          <c:showSerName val="0"/>
          <c:showPercent val="0"/>
          <c:showBubbleSize val="0"/>
        </c:dLbls>
        <c:smooth val="0"/>
        <c:axId val="1189090399"/>
        <c:axId val="1189110559"/>
      </c:lineChart>
      <c:catAx>
        <c:axId val="1189090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9110559"/>
        <c:crosses val="autoZero"/>
        <c:auto val="1"/>
        <c:lblAlgn val="ctr"/>
        <c:lblOffset val="100"/>
        <c:noMultiLvlLbl val="0"/>
      </c:catAx>
      <c:valAx>
        <c:axId val="1189110559"/>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909039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15875">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7ED619-0F79-4FE5-AE96-69907015CAFB}" type="datetimeFigureOut">
              <a:rPr lang="en-IN" smtClean="0"/>
              <a:t>04-08-2024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950681-E475-43E1-9557-7B5A927B854F}" type="slidenum">
              <a:rPr lang="en-IN" smtClean="0"/>
              <a:t>‹#›</a:t>
            </a:fld>
            <a:endParaRPr lang="en-IN"/>
          </a:p>
        </p:txBody>
      </p:sp>
    </p:spTree>
    <p:extLst>
      <p:ext uri="{BB962C8B-B14F-4D97-AF65-F5344CB8AC3E}">
        <p14:creationId xmlns:p14="http://schemas.microsoft.com/office/powerpoint/2010/main" val="944243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3950681-E475-43E1-9557-7B5A927B854F}" type="slidenum">
              <a:rPr lang="en-IN" smtClean="0"/>
              <a:t>9</a:t>
            </a:fld>
            <a:endParaRPr lang="en-IN"/>
          </a:p>
        </p:txBody>
      </p:sp>
    </p:spTree>
    <p:extLst>
      <p:ext uri="{BB962C8B-B14F-4D97-AF65-F5344CB8AC3E}">
        <p14:creationId xmlns:p14="http://schemas.microsoft.com/office/powerpoint/2010/main" val="2281328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545A-3830-30E7-4044-2D91042F0D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F50E7E4-02E3-B670-262D-D245AD628B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25D9F46-BB55-11DC-11CD-62DFF7AD868C}"/>
              </a:ext>
            </a:extLst>
          </p:cNvPr>
          <p:cNvSpPr>
            <a:spLocks noGrp="1"/>
          </p:cNvSpPr>
          <p:nvPr>
            <p:ph type="dt" sz="half" idx="10"/>
          </p:nvPr>
        </p:nvSpPr>
        <p:spPr/>
        <p:txBody>
          <a:bodyPr/>
          <a:lstStyle/>
          <a:p>
            <a:fld id="{1776F868-4FC0-4D63-B97C-C44741D9809A}" type="datetime1">
              <a:rPr lang="en-IN" smtClean="0"/>
              <a:t>04-08-2024</a:t>
            </a:fld>
            <a:endParaRPr lang="en-IN"/>
          </a:p>
        </p:txBody>
      </p:sp>
      <p:sp>
        <p:nvSpPr>
          <p:cNvPr id="5" name="Footer Placeholder 4">
            <a:extLst>
              <a:ext uri="{FF2B5EF4-FFF2-40B4-BE49-F238E27FC236}">
                <a16:creationId xmlns:a16="http://schemas.microsoft.com/office/drawing/2014/main" id="{DD0CDC6F-D534-1028-EE05-4B5BAA8E92E9}"/>
              </a:ext>
            </a:extLst>
          </p:cNvPr>
          <p:cNvSpPr>
            <a:spLocks noGrp="1"/>
          </p:cNvSpPr>
          <p:nvPr>
            <p:ph type="ftr" sz="quarter" idx="11"/>
          </p:nvPr>
        </p:nvSpPr>
        <p:spPr/>
        <p:txBody>
          <a:bodyPr/>
          <a:lstStyle/>
          <a:p>
            <a:r>
              <a:rPr lang="en-IN"/>
              <a:t>MANAGERIAL ECONOMICS</a:t>
            </a:r>
          </a:p>
        </p:txBody>
      </p:sp>
      <p:sp>
        <p:nvSpPr>
          <p:cNvPr id="6" name="Slide Number Placeholder 5">
            <a:extLst>
              <a:ext uri="{FF2B5EF4-FFF2-40B4-BE49-F238E27FC236}">
                <a16:creationId xmlns:a16="http://schemas.microsoft.com/office/drawing/2014/main" id="{5738AFB4-51E2-1907-7EC1-D1430B865A56}"/>
              </a:ext>
            </a:extLst>
          </p:cNvPr>
          <p:cNvSpPr>
            <a:spLocks noGrp="1"/>
          </p:cNvSpPr>
          <p:nvPr>
            <p:ph type="sldNum" sz="quarter" idx="12"/>
          </p:nvPr>
        </p:nvSpPr>
        <p:spPr/>
        <p:txBody>
          <a:bodyPr/>
          <a:lstStyle/>
          <a:p>
            <a:fld id="{7C69CBEE-AD62-4E88-ABAD-B3B5A28A9EC1}" type="slidenum">
              <a:rPr lang="en-IN" smtClean="0"/>
              <a:t>‹#›</a:t>
            </a:fld>
            <a:endParaRPr lang="en-IN"/>
          </a:p>
        </p:txBody>
      </p:sp>
    </p:spTree>
    <p:extLst>
      <p:ext uri="{BB962C8B-B14F-4D97-AF65-F5344CB8AC3E}">
        <p14:creationId xmlns:p14="http://schemas.microsoft.com/office/powerpoint/2010/main" val="29357649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83F37-1755-EB1F-2351-003EAC4E5C4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A02E639-5982-6255-0061-55188D6D2B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1C32E5-A7D2-F3E3-270A-3DED0BDB48D7}"/>
              </a:ext>
            </a:extLst>
          </p:cNvPr>
          <p:cNvSpPr>
            <a:spLocks noGrp="1"/>
          </p:cNvSpPr>
          <p:nvPr>
            <p:ph type="dt" sz="half" idx="10"/>
          </p:nvPr>
        </p:nvSpPr>
        <p:spPr/>
        <p:txBody>
          <a:bodyPr/>
          <a:lstStyle/>
          <a:p>
            <a:fld id="{5EA6636C-5648-46C0-A6CE-01E34A6E40E7}" type="datetime1">
              <a:rPr lang="en-IN" smtClean="0"/>
              <a:t>04-08-2024</a:t>
            </a:fld>
            <a:endParaRPr lang="en-IN"/>
          </a:p>
        </p:txBody>
      </p:sp>
      <p:sp>
        <p:nvSpPr>
          <p:cNvPr id="5" name="Footer Placeholder 4">
            <a:extLst>
              <a:ext uri="{FF2B5EF4-FFF2-40B4-BE49-F238E27FC236}">
                <a16:creationId xmlns:a16="http://schemas.microsoft.com/office/drawing/2014/main" id="{DE8A2D36-267C-AE80-C9B8-6A073D63575D}"/>
              </a:ext>
            </a:extLst>
          </p:cNvPr>
          <p:cNvSpPr>
            <a:spLocks noGrp="1"/>
          </p:cNvSpPr>
          <p:nvPr>
            <p:ph type="ftr" sz="quarter" idx="11"/>
          </p:nvPr>
        </p:nvSpPr>
        <p:spPr/>
        <p:txBody>
          <a:bodyPr/>
          <a:lstStyle/>
          <a:p>
            <a:r>
              <a:rPr lang="en-IN"/>
              <a:t>MANAGERIAL ECONOMICS</a:t>
            </a:r>
          </a:p>
        </p:txBody>
      </p:sp>
      <p:sp>
        <p:nvSpPr>
          <p:cNvPr id="6" name="Slide Number Placeholder 5">
            <a:extLst>
              <a:ext uri="{FF2B5EF4-FFF2-40B4-BE49-F238E27FC236}">
                <a16:creationId xmlns:a16="http://schemas.microsoft.com/office/drawing/2014/main" id="{5F3498EE-2BC3-DBB4-4A6B-9BEDF790217E}"/>
              </a:ext>
            </a:extLst>
          </p:cNvPr>
          <p:cNvSpPr>
            <a:spLocks noGrp="1"/>
          </p:cNvSpPr>
          <p:nvPr>
            <p:ph type="sldNum" sz="quarter" idx="12"/>
          </p:nvPr>
        </p:nvSpPr>
        <p:spPr/>
        <p:txBody>
          <a:bodyPr/>
          <a:lstStyle/>
          <a:p>
            <a:fld id="{7C69CBEE-AD62-4E88-ABAD-B3B5A28A9EC1}" type="slidenum">
              <a:rPr lang="en-IN" smtClean="0"/>
              <a:t>‹#›</a:t>
            </a:fld>
            <a:endParaRPr lang="en-IN"/>
          </a:p>
        </p:txBody>
      </p:sp>
    </p:spTree>
    <p:extLst>
      <p:ext uri="{BB962C8B-B14F-4D97-AF65-F5344CB8AC3E}">
        <p14:creationId xmlns:p14="http://schemas.microsoft.com/office/powerpoint/2010/main" val="27717162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78BCAD-CC60-24FA-4FDA-A1E7379BE37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8DEEE3C-66E1-32BD-28CB-F9EB47A589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D1575B-90FB-44D6-7C7B-F4A8EA33AABD}"/>
              </a:ext>
            </a:extLst>
          </p:cNvPr>
          <p:cNvSpPr>
            <a:spLocks noGrp="1"/>
          </p:cNvSpPr>
          <p:nvPr>
            <p:ph type="dt" sz="half" idx="10"/>
          </p:nvPr>
        </p:nvSpPr>
        <p:spPr/>
        <p:txBody>
          <a:bodyPr/>
          <a:lstStyle/>
          <a:p>
            <a:fld id="{68F6791A-445D-4452-8883-BB83AA180975}" type="datetime1">
              <a:rPr lang="en-IN" smtClean="0"/>
              <a:t>04-08-2024</a:t>
            </a:fld>
            <a:endParaRPr lang="en-IN"/>
          </a:p>
        </p:txBody>
      </p:sp>
      <p:sp>
        <p:nvSpPr>
          <p:cNvPr id="5" name="Footer Placeholder 4">
            <a:extLst>
              <a:ext uri="{FF2B5EF4-FFF2-40B4-BE49-F238E27FC236}">
                <a16:creationId xmlns:a16="http://schemas.microsoft.com/office/drawing/2014/main" id="{D38EDDEA-F148-111A-B345-6BE61ECA9D29}"/>
              </a:ext>
            </a:extLst>
          </p:cNvPr>
          <p:cNvSpPr>
            <a:spLocks noGrp="1"/>
          </p:cNvSpPr>
          <p:nvPr>
            <p:ph type="ftr" sz="quarter" idx="11"/>
          </p:nvPr>
        </p:nvSpPr>
        <p:spPr/>
        <p:txBody>
          <a:bodyPr/>
          <a:lstStyle/>
          <a:p>
            <a:r>
              <a:rPr lang="en-IN"/>
              <a:t>MANAGERIAL ECONOMICS</a:t>
            </a:r>
          </a:p>
        </p:txBody>
      </p:sp>
      <p:sp>
        <p:nvSpPr>
          <p:cNvPr id="6" name="Slide Number Placeholder 5">
            <a:extLst>
              <a:ext uri="{FF2B5EF4-FFF2-40B4-BE49-F238E27FC236}">
                <a16:creationId xmlns:a16="http://schemas.microsoft.com/office/drawing/2014/main" id="{EAF9093F-7BBA-EFF8-220F-85372D134388}"/>
              </a:ext>
            </a:extLst>
          </p:cNvPr>
          <p:cNvSpPr>
            <a:spLocks noGrp="1"/>
          </p:cNvSpPr>
          <p:nvPr>
            <p:ph type="sldNum" sz="quarter" idx="12"/>
          </p:nvPr>
        </p:nvSpPr>
        <p:spPr/>
        <p:txBody>
          <a:bodyPr/>
          <a:lstStyle/>
          <a:p>
            <a:fld id="{7C69CBEE-AD62-4E88-ABAD-B3B5A28A9EC1}" type="slidenum">
              <a:rPr lang="en-IN" smtClean="0"/>
              <a:t>‹#›</a:t>
            </a:fld>
            <a:endParaRPr lang="en-IN"/>
          </a:p>
        </p:txBody>
      </p:sp>
    </p:spTree>
    <p:extLst>
      <p:ext uri="{BB962C8B-B14F-4D97-AF65-F5344CB8AC3E}">
        <p14:creationId xmlns:p14="http://schemas.microsoft.com/office/powerpoint/2010/main" val="28005297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6E3AE-350A-F5C6-CA89-742FB38286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338CF7E-5F2E-A12D-4CA0-67AA32689F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B60CBF-C502-E309-2DD5-D780FA978601}"/>
              </a:ext>
            </a:extLst>
          </p:cNvPr>
          <p:cNvSpPr>
            <a:spLocks noGrp="1"/>
          </p:cNvSpPr>
          <p:nvPr>
            <p:ph type="dt" sz="half" idx="10"/>
          </p:nvPr>
        </p:nvSpPr>
        <p:spPr/>
        <p:txBody>
          <a:bodyPr/>
          <a:lstStyle/>
          <a:p>
            <a:fld id="{3C2D1543-CFC9-418F-8477-03A49828CF68}" type="datetime1">
              <a:rPr lang="en-IN" smtClean="0"/>
              <a:t>04-08-2024</a:t>
            </a:fld>
            <a:endParaRPr lang="en-IN"/>
          </a:p>
        </p:txBody>
      </p:sp>
      <p:sp>
        <p:nvSpPr>
          <p:cNvPr id="5" name="Footer Placeholder 4">
            <a:extLst>
              <a:ext uri="{FF2B5EF4-FFF2-40B4-BE49-F238E27FC236}">
                <a16:creationId xmlns:a16="http://schemas.microsoft.com/office/drawing/2014/main" id="{A78380D8-3AE6-495C-4339-F5671CBBC7F1}"/>
              </a:ext>
            </a:extLst>
          </p:cNvPr>
          <p:cNvSpPr>
            <a:spLocks noGrp="1"/>
          </p:cNvSpPr>
          <p:nvPr>
            <p:ph type="ftr" sz="quarter" idx="11"/>
          </p:nvPr>
        </p:nvSpPr>
        <p:spPr/>
        <p:txBody>
          <a:bodyPr/>
          <a:lstStyle/>
          <a:p>
            <a:r>
              <a:rPr lang="en-IN"/>
              <a:t>MANAGERIAL ECONOMICS</a:t>
            </a:r>
          </a:p>
        </p:txBody>
      </p:sp>
      <p:sp>
        <p:nvSpPr>
          <p:cNvPr id="6" name="Slide Number Placeholder 5">
            <a:extLst>
              <a:ext uri="{FF2B5EF4-FFF2-40B4-BE49-F238E27FC236}">
                <a16:creationId xmlns:a16="http://schemas.microsoft.com/office/drawing/2014/main" id="{C099B626-DA00-7752-F4A1-FD0BE502FF4A}"/>
              </a:ext>
            </a:extLst>
          </p:cNvPr>
          <p:cNvSpPr>
            <a:spLocks noGrp="1"/>
          </p:cNvSpPr>
          <p:nvPr>
            <p:ph type="sldNum" sz="quarter" idx="12"/>
          </p:nvPr>
        </p:nvSpPr>
        <p:spPr/>
        <p:txBody>
          <a:bodyPr/>
          <a:lstStyle/>
          <a:p>
            <a:fld id="{7C69CBEE-AD62-4E88-ABAD-B3B5A28A9EC1}" type="slidenum">
              <a:rPr lang="en-IN" smtClean="0"/>
              <a:t>‹#›</a:t>
            </a:fld>
            <a:endParaRPr lang="en-IN"/>
          </a:p>
        </p:txBody>
      </p:sp>
    </p:spTree>
    <p:extLst>
      <p:ext uri="{BB962C8B-B14F-4D97-AF65-F5344CB8AC3E}">
        <p14:creationId xmlns:p14="http://schemas.microsoft.com/office/powerpoint/2010/main" val="33661656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EA0E-723E-DB98-A720-EE0B20EC10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602F555-068E-5EB6-B064-0D6AD988C30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86070E-EEFA-DC0A-B180-AFEAAC0BDFC6}"/>
              </a:ext>
            </a:extLst>
          </p:cNvPr>
          <p:cNvSpPr>
            <a:spLocks noGrp="1"/>
          </p:cNvSpPr>
          <p:nvPr>
            <p:ph type="dt" sz="half" idx="10"/>
          </p:nvPr>
        </p:nvSpPr>
        <p:spPr/>
        <p:txBody>
          <a:bodyPr/>
          <a:lstStyle/>
          <a:p>
            <a:fld id="{320A37E0-DF47-4025-8BDB-1C3D599A3F3E}" type="datetime1">
              <a:rPr lang="en-IN" smtClean="0"/>
              <a:t>04-08-2024</a:t>
            </a:fld>
            <a:endParaRPr lang="en-IN"/>
          </a:p>
        </p:txBody>
      </p:sp>
      <p:sp>
        <p:nvSpPr>
          <p:cNvPr id="5" name="Footer Placeholder 4">
            <a:extLst>
              <a:ext uri="{FF2B5EF4-FFF2-40B4-BE49-F238E27FC236}">
                <a16:creationId xmlns:a16="http://schemas.microsoft.com/office/drawing/2014/main" id="{03503C3B-906D-31DC-3E15-86F7E4160C44}"/>
              </a:ext>
            </a:extLst>
          </p:cNvPr>
          <p:cNvSpPr>
            <a:spLocks noGrp="1"/>
          </p:cNvSpPr>
          <p:nvPr>
            <p:ph type="ftr" sz="quarter" idx="11"/>
          </p:nvPr>
        </p:nvSpPr>
        <p:spPr/>
        <p:txBody>
          <a:bodyPr/>
          <a:lstStyle/>
          <a:p>
            <a:r>
              <a:rPr lang="en-IN"/>
              <a:t>MANAGERIAL ECONOMICS</a:t>
            </a:r>
          </a:p>
        </p:txBody>
      </p:sp>
      <p:sp>
        <p:nvSpPr>
          <p:cNvPr id="6" name="Slide Number Placeholder 5">
            <a:extLst>
              <a:ext uri="{FF2B5EF4-FFF2-40B4-BE49-F238E27FC236}">
                <a16:creationId xmlns:a16="http://schemas.microsoft.com/office/drawing/2014/main" id="{2B76CE64-C7F2-807B-B080-BEB476B6A0C2}"/>
              </a:ext>
            </a:extLst>
          </p:cNvPr>
          <p:cNvSpPr>
            <a:spLocks noGrp="1"/>
          </p:cNvSpPr>
          <p:nvPr>
            <p:ph type="sldNum" sz="quarter" idx="12"/>
          </p:nvPr>
        </p:nvSpPr>
        <p:spPr/>
        <p:txBody>
          <a:bodyPr/>
          <a:lstStyle/>
          <a:p>
            <a:fld id="{7C69CBEE-AD62-4E88-ABAD-B3B5A28A9EC1}" type="slidenum">
              <a:rPr lang="en-IN" smtClean="0"/>
              <a:t>‹#›</a:t>
            </a:fld>
            <a:endParaRPr lang="en-IN"/>
          </a:p>
        </p:txBody>
      </p:sp>
    </p:spTree>
    <p:extLst>
      <p:ext uri="{BB962C8B-B14F-4D97-AF65-F5344CB8AC3E}">
        <p14:creationId xmlns:p14="http://schemas.microsoft.com/office/powerpoint/2010/main" val="20089790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6E168-B9B3-B7D9-833F-49B78A00608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6F92621-83F0-CC97-F815-F7B973F077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EB98C0D-BF98-CAD4-A2C1-33A1C20A3F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596A6F0-6869-8B14-8A10-20D69E29EF48}"/>
              </a:ext>
            </a:extLst>
          </p:cNvPr>
          <p:cNvSpPr>
            <a:spLocks noGrp="1"/>
          </p:cNvSpPr>
          <p:nvPr>
            <p:ph type="dt" sz="half" idx="10"/>
          </p:nvPr>
        </p:nvSpPr>
        <p:spPr/>
        <p:txBody>
          <a:bodyPr/>
          <a:lstStyle/>
          <a:p>
            <a:fld id="{3A034D85-51B7-48D1-A80E-B1D86B118F21}" type="datetime1">
              <a:rPr lang="en-IN" smtClean="0"/>
              <a:t>04-08-2024</a:t>
            </a:fld>
            <a:endParaRPr lang="en-IN"/>
          </a:p>
        </p:txBody>
      </p:sp>
      <p:sp>
        <p:nvSpPr>
          <p:cNvPr id="6" name="Footer Placeholder 5">
            <a:extLst>
              <a:ext uri="{FF2B5EF4-FFF2-40B4-BE49-F238E27FC236}">
                <a16:creationId xmlns:a16="http://schemas.microsoft.com/office/drawing/2014/main" id="{75DE48E0-9BFE-AB47-87AD-875CE81B7170}"/>
              </a:ext>
            </a:extLst>
          </p:cNvPr>
          <p:cNvSpPr>
            <a:spLocks noGrp="1"/>
          </p:cNvSpPr>
          <p:nvPr>
            <p:ph type="ftr" sz="quarter" idx="11"/>
          </p:nvPr>
        </p:nvSpPr>
        <p:spPr/>
        <p:txBody>
          <a:bodyPr/>
          <a:lstStyle/>
          <a:p>
            <a:r>
              <a:rPr lang="en-IN"/>
              <a:t>MANAGERIAL ECONOMICS</a:t>
            </a:r>
          </a:p>
        </p:txBody>
      </p:sp>
      <p:sp>
        <p:nvSpPr>
          <p:cNvPr id="7" name="Slide Number Placeholder 6">
            <a:extLst>
              <a:ext uri="{FF2B5EF4-FFF2-40B4-BE49-F238E27FC236}">
                <a16:creationId xmlns:a16="http://schemas.microsoft.com/office/drawing/2014/main" id="{340402C3-CCF2-AFF9-8E3B-4103F32F1A2F}"/>
              </a:ext>
            </a:extLst>
          </p:cNvPr>
          <p:cNvSpPr>
            <a:spLocks noGrp="1"/>
          </p:cNvSpPr>
          <p:nvPr>
            <p:ph type="sldNum" sz="quarter" idx="12"/>
          </p:nvPr>
        </p:nvSpPr>
        <p:spPr/>
        <p:txBody>
          <a:bodyPr/>
          <a:lstStyle/>
          <a:p>
            <a:fld id="{7C69CBEE-AD62-4E88-ABAD-B3B5A28A9EC1}" type="slidenum">
              <a:rPr lang="en-IN" smtClean="0"/>
              <a:t>‹#›</a:t>
            </a:fld>
            <a:endParaRPr lang="en-IN"/>
          </a:p>
        </p:txBody>
      </p:sp>
    </p:spTree>
    <p:extLst>
      <p:ext uri="{BB962C8B-B14F-4D97-AF65-F5344CB8AC3E}">
        <p14:creationId xmlns:p14="http://schemas.microsoft.com/office/powerpoint/2010/main" val="27472062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B86EC-8764-671F-BFAE-4576BF33DA1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189D74-D90C-3059-374F-46094B7335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0C464C-FE24-1493-B99B-0070EEA629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F0FFF58-34C8-257B-FA24-CEC3E111AE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F0F540-018E-72BC-F18C-7AD02DC52D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Date Placeholder 9">
            <a:extLst>
              <a:ext uri="{FF2B5EF4-FFF2-40B4-BE49-F238E27FC236}">
                <a16:creationId xmlns:a16="http://schemas.microsoft.com/office/drawing/2014/main" id="{45407E55-6356-7750-94DF-BDBBE305BD28}"/>
              </a:ext>
            </a:extLst>
          </p:cNvPr>
          <p:cNvSpPr>
            <a:spLocks noGrp="1"/>
          </p:cNvSpPr>
          <p:nvPr>
            <p:ph type="dt" sz="half" idx="10"/>
          </p:nvPr>
        </p:nvSpPr>
        <p:spPr/>
        <p:txBody>
          <a:bodyPr/>
          <a:lstStyle/>
          <a:p>
            <a:fld id="{38DE8D59-8958-4BAB-A374-DF3CDE83CD5D}" type="datetime1">
              <a:rPr lang="en-IN" smtClean="0"/>
              <a:t>04-08-2024</a:t>
            </a:fld>
            <a:endParaRPr lang="en-IN"/>
          </a:p>
        </p:txBody>
      </p:sp>
      <p:sp>
        <p:nvSpPr>
          <p:cNvPr id="11" name="Footer Placeholder 10">
            <a:extLst>
              <a:ext uri="{FF2B5EF4-FFF2-40B4-BE49-F238E27FC236}">
                <a16:creationId xmlns:a16="http://schemas.microsoft.com/office/drawing/2014/main" id="{75AC164E-DA93-85A6-5261-2161E32804B6}"/>
              </a:ext>
            </a:extLst>
          </p:cNvPr>
          <p:cNvSpPr>
            <a:spLocks noGrp="1"/>
          </p:cNvSpPr>
          <p:nvPr>
            <p:ph type="ftr" sz="quarter" idx="11"/>
          </p:nvPr>
        </p:nvSpPr>
        <p:spPr/>
        <p:txBody>
          <a:bodyPr/>
          <a:lstStyle/>
          <a:p>
            <a:r>
              <a:rPr lang="en-IN"/>
              <a:t>MANAGERIAL ECONOMICS</a:t>
            </a:r>
          </a:p>
        </p:txBody>
      </p:sp>
      <p:sp>
        <p:nvSpPr>
          <p:cNvPr id="12" name="Slide Number Placeholder 11">
            <a:extLst>
              <a:ext uri="{FF2B5EF4-FFF2-40B4-BE49-F238E27FC236}">
                <a16:creationId xmlns:a16="http://schemas.microsoft.com/office/drawing/2014/main" id="{C739B01A-AF2F-A029-7ED1-16F76EC454B2}"/>
              </a:ext>
            </a:extLst>
          </p:cNvPr>
          <p:cNvSpPr>
            <a:spLocks noGrp="1"/>
          </p:cNvSpPr>
          <p:nvPr>
            <p:ph type="sldNum" sz="quarter" idx="12"/>
          </p:nvPr>
        </p:nvSpPr>
        <p:spPr/>
        <p:txBody>
          <a:bodyPr/>
          <a:lstStyle/>
          <a:p>
            <a:fld id="{7C69CBEE-AD62-4E88-ABAD-B3B5A28A9EC1}" type="slidenum">
              <a:rPr lang="en-IN" smtClean="0"/>
              <a:t>‹#›</a:t>
            </a:fld>
            <a:endParaRPr lang="en-IN"/>
          </a:p>
        </p:txBody>
      </p:sp>
    </p:spTree>
    <p:extLst>
      <p:ext uri="{BB962C8B-B14F-4D97-AF65-F5344CB8AC3E}">
        <p14:creationId xmlns:p14="http://schemas.microsoft.com/office/powerpoint/2010/main" val="7465942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A43F-CAF2-7F3C-B1F1-82497E8A322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1518F6C-6D8B-8879-0EC6-9DAFB092BC3E}"/>
              </a:ext>
            </a:extLst>
          </p:cNvPr>
          <p:cNvSpPr>
            <a:spLocks noGrp="1"/>
          </p:cNvSpPr>
          <p:nvPr>
            <p:ph type="dt" sz="half" idx="10"/>
          </p:nvPr>
        </p:nvSpPr>
        <p:spPr/>
        <p:txBody>
          <a:bodyPr/>
          <a:lstStyle/>
          <a:p>
            <a:fld id="{CFD63137-2989-45BD-8F4A-344B6E51C492}" type="datetime1">
              <a:rPr lang="en-IN" smtClean="0"/>
              <a:t>04-08-2024</a:t>
            </a:fld>
            <a:endParaRPr lang="en-IN"/>
          </a:p>
        </p:txBody>
      </p:sp>
      <p:sp>
        <p:nvSpPr>
          <p:cNvPr id="4" name="Footer Placeholder 3">
            <a:extLst>
              <a:ext uri="{FF2B5EF4-FFF2-40B4-BE49-F238E27FC236}">
                <a16:creationId xmlns:a16="http://schemas.microsoft.com/office/drawing/2014/main" id="{A6412ED0-7B54-7587-0F79-D61329A8FE1C}"/>
              </a:ext>
            </a:extLst>
          </p:cNvPr>
          <p:cNvSpPr>
            <a:spLocks noGrp="1"/>
          </p:cNvSpPr>
          <p:nvPr>
            <p:ph type="ftr" sz="quarter" idx="11"/>
          </p:nvPr>
        </p:nvSpPr>
        <p:spPr/>
        <p:txBody>
          <a:bodyPr/>
          <a:lstStyle/>
          <a:p>
            <a:r>
              <a:rPr lang="en-IN"/>
              <a:t>MANAGERIAL ECONOMICS</a:t>
            </a:r>
          </a:p>
        </p:txBody>
      </p:sp>
      <p:sp>
        <p:nvSpPr>
          <p:cNvPr id="5" name="Slide Number Placeholder 4">
            <a:extLst>
              <a:ext uri="{FF2B5EF4-FFF2-40B4-BE49-F238E27FC236}">
                <a16:creationId xmlns:a16="http://schemas.microsoft.com/office/drawing/2014/main" id="{29CAFCC7-69DE-2121-5768-4628511E625E}"/>
              </a:ext>
            </a:extLst>
          </p:cNvPr>
          <p:cNvSpPr>
            <a:spLocks noGrp="1"/>
          </p:cNvSpPr>
          <p:nvPr>
            <p:ph type="sldNum" sz="quarter" idx="12"/>
          </p:nvPr>
        </p:nvSpPr>
        <p:spPr/>
        <p:txBody>
          <a:bodyPr/>
          <a:lstStyle/>
          <a:p>
            <a:fld id="{7C69CBEE-AD62-4E88-ABAD-B3B5A28A9EC1}" type="slidenum">
              <a:rPr lang="en-IN" smtClean="0"/>
              <a:t>‹#›</a:t>
            </a:fld>
            <a:endParaRPr lang="en-IN"/>
          </a:p>
        </p:txBody>
      </p:sp>
    </p:spTree>
    <p:extLst>
      <p:ext uri="{BB962C8B-B14F-4D97-AF65-F5344CB8AC3E}">
        <p14:creationId xmlns:p14="http://schemas.microsoft.com/office/powerpoint/2010/main" val="16708538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81FA8F-3F9B-160D-022A-18663A64FC85}"/>
              </a:ext>
            </a:extLst>
          </p:cNvPr>
          <p:cNvSpPr>
            <a:spLocks noGrp="1"/>
          </p:cNvSpPr>
          <p:nvPr>
            <p:ph type="dt" sz="half" idx="10"/>
          </p:nvPr>
        </p:nvSpPr>
        <p:spPr/>
        <p:txBody>
          <a:bodyPr/>
          <a:lstStyle/>
          <a:p>
            <a:fld id="{D767F98D-20D7-4AF2-BA1D-3A916B66DA5C}" type="datetime1">
              <a:rPr lang="en-IN" smtClean="0"/>
              <a:t>04-08-2024</a:t>
            </a:fld>
            <a:endParaRPr lang="en-IN"/>
          </a:p>
        </p:txBody>
      </p:sp>
      <p:sp>
        <p:nvSpPr>
          <p:cNvPr id="3" name="Footer Placeholder 2">
            <a:extLst>
              <a:ext uri="{FF2B5EF4-FFF2-40B4-BE49-F238E27FC236}">
                <a16:creationId xmlns:a16="http://schemas.microsoft.com/office/drawing/2014/main" id="{5A227458-1126-6E9B-0E71-FB6743C83F6E}"/>
              </a:ext>
            </a:extLst>
          </p:cNvPr>
          <p:cNvSpPr>
            <a:spLocks noGrp="1"/>
          </p:cNvSpPr>
          <p:nvPr>
            <p:ph type="ftr" sz="quarter" idx="11"/>
          </p:nvPr>
        </p:nvSpPr>
        <p:spPr/>
        <p:txBody>
          <a:bodyPr/>
          <a:lstStyle/>
          <a:p>
            <a:r>
              <a:rPr lang="en-IN"/>
              <a:t>MANAGERIAL ECONOMICS</a:t>
            </a:r>
          </a:p>
        </p:txBody>
      </p:sp>
      <p:sp>
        <p:nvSpPr>
          <p:cNvPr id="4" name="Slide Number Placeholder 3">
            <a:extLst>
              <a:ext uri="{FF2B5EF4-FFF2-40B4-BE49-F238E27FC236}">
                <a16:creationId xmlns:a16="http://schemas.microsoft.com/office/drawing/2014/main" id="{3C033ED2-0580-C201-95BD-B9C0A0190CD2}"/>
              </a:ext>
            </a:extLst>
          </p:cNvPr>
          <p:cNvSpPr>
            <a:spLocks noGrp="1"/>
          </p:cNvSpPr>
          <p:nvPr>
            <p:ph type="sldNum" sz="quarter" idx="12"/>
          </p:nvPr>
        </p:nvSpPr>
        <p:spPr/>
        <p:txBody>
          <a:bodyPr/>
          <a:lstStyle/>
          <a:p>
            <a:fld id="{7C69CBEE-AD62-4E88-ABAD-B3B5A28A9EC1}" type="slidenum">
              <a:rPr lang="en-IN" smtClean="0"/>
              <a:t>‹#›</a:t>
            </a:fld>
            <a:endParaRPr lang="en-IN"/>
          </a:p>
        </p:txBody>
      </p:sp>
    </p:spTree>
    <p:extLst>
      <p:ext uri="{BB962C8B-B14F-4D97-AF65-F5344CB8AC3E}">
        <p14:creationId xmlns:p14="http://schemas.microsoft.com/office/powerpoint/2010/main" val="14611981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91421-4102-4F39-7F8E-249B7C2BE2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BED3987-6CF4-0977-B4DB-51F5DCC11A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918170D-AA66-80CB-8B96-1301D41727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214386-7926-257E-BF35-B0EBDB0670C5}"/>
              </a:ext>
            </a:extLst>
          </p:cNvPr>
          <p:cNvSpPr>
            <a:spLocks noGrp="1"/>
          </p:cNvSpPr>
          <p:nvPr>
            <p:ph type="dt" sz="half" idx="10"/>
          </p:nvPr>
        </p:nvSpPr>
        <p:spPr/>
        <p:txBody>
          <a:bodyPr/>
          <a:lstStyle/>
          <a:p>
            <a:fld id="{E8932908-0EB0-4352-8DD7-C967D96D59D7}" type="datetime1">
              <a:rPr lang="en-IN" smtClean="0"/>
              <a:t>04-08-2024</a:t>
            </a:fld>
            <a:endParaRPr lang="en-IN"/>
          </a:p>
        </p:txBody>
      </p:sp>
      <p:sp>
        <p:nvSpPr>
          <p:cNvPr id="6" name="Footer Placeholder 5">
            <a:extLst>
              <a:ext uri="{FF2B5EF4-FFF2-40B4-BE49-F238E27FC236}">
                <a16:creationId xmlns:a16="http://schemas.microsoft.com/office/drawing/2014/main" id="{753987F8-EF42-406D-FB8D-01367E96765C}"/>
              </a:ext>
            </a:extLst>
          </p:cNvPr>
          <p:cNvSpPr>
            <a:spLocks noGrp="1"/>
          </p:cNvSpPr>
          <p:nvPr>
            <p:ph type="ftr" sz="quarter" idx="11"/>
          </p:nvPr>
        </p:nvSpPr>
        <p:spPr/>
        <p:txBody>
          <a:bodyPr/>
          <a:lstStyle/>
          <a:p>
            <a:r>
              <a:rPr lang="en-IN"/>
              <a:t>MANAGERIAL ECONOMICS</a:t>
            </a:r>
          </a:p>
        </p:txBody>
      </p:sp>
      <p:sp>
        <p:nvSpPr>
          <p:cNvPr id="7" name="Slide Number Placeholder 6">
            <a:extLst>
              <a:ext uri="{FF2B5EF4-FFF2-40B4-BE49-F238E27FC236}">
                <a16:creationId xmlns:a16="http://schemas.microsoft.com/office/drawing/2014/main" id="{7BCF774B-8B6F-91D4-743E-0E93015BA3F9}"/>
              </a:ext>
            </a:extLst>
          </p:cNvPr>
          <p:cNvSpPr>
            <a:spLocks noGrp="1"/>
          </p:cNvSpPr>
          <p:nvPr>
            <p:ph type="sldNum" sz="quarter" idx="12"/>
          </p:nvPr>
        </p:nvSpPr>
        <p:spPr/>
        <p:txBody>
          <a:bodyPr/>
          <a:lstStyle/>
          <a:p>
            <a:fld id="{7C69CBEE-AD62-4E88-ABAD-B3B5A28A9EC1}" type="slidenum">
              <a:rPr lang="en-IN" smtClean="0"/>
              <a:t>‹#›</a:t>
            </a:fld>
            <a:endParaRPr lang="en-IN"/>
          </a:p>
        </p:txBody>
      </p:sp>
    </p:spTree>
    <p:extLst>
      <p:ext uri="{BB962C8B-B14F-4D97-AF65-F5344CB8AC3E}">
        <p14:creationId xmlns:p14="http://schemas.microsoft.com/office/powerpoint/2010/main" val="7985325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AE665-80E1-277F-6006-1C4CA81782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5802419-B0EF-E296-7292-D110437125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607FB30-15A7-732B-4E23-F325C16BD4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3C53A7-BA6D-52BF-4D74-314150654060}"/>
              </a:ext>
            </a:extLst>
          </p:cNvPr>
          <p:cNvSpPr>
            <a:spLocks noGrp="1"/>
          </p:cNvSpPr>
          <p:nvPr>
            <p:ph type="dt" sz="half" idx="10"/>
          </p:nvPr>
        </p:nvSpPr>
        <p:spPr/>
        <p:txBody>
          <a:bodyPr/>
          <a:lstStyle/>
          <a:p>
            <a:fld id="{5C3E3AD6-1012-4957-81FA-95954D883C2C}" type="datetime1">
              <a:rPr lang="en-IN" smtClean="0"/>
              <a:t>04-08-2024</a:t>
            </a:fld>
            <a:endParaRPr lang="en-IN"/>
          </a:p>
        </p:txBody>
      </p:sp>
      <p:sp>
        <p:nvSpPr>
          <p:cNvPr id="6" name="Footer Placeholder 5">
            <a:extLst>
              <a:ext uri="{FF2B5EF4-FFF2-40B4-BE49-F238E27FC236}">
                <a16:creationId xmlns:a16="http://schemas.microsoft.com/office/drawing/2014/main" id="{FDA87701-C760-B77D-7EE1-B235599C0C40}"/>
              </a:ext>
            </a:extLst>
          </p:cNvPr>
          <p:cNvSpPr>
            <a:spLocks noGrp="1"/>
          </p:cNvSpPr>
          <p:nvPr>
            <p:ph type="ftr" sz="quarter" idx="11"/>
          </p:nvPr>
        </p:nvSpPr>
        <p:spPr/>
        <p:txBody>
          <a:bodyPr/>
          <a:lstStyle/>
          <a:p>
            <a:r>
              <a:rPr lang="en-IN"/>
              <a:t>MANAGERIAL ECONOMICS</a:t>
            </a:r>
          </a:p>
        </p:txBody>
      </p:sp>
      <p:sp>
        <p:nvSpPr>
          <p:cNvPr id="7" name="Slide Number Placeholder 6">
            <a:extLst>
              <a:ext uri="{FF2B5EF4-FFF2-40B4-BE49-F238E27FC236}">
                <a16:creationId xmlns:a16="http://schemas.microsoft.com/office/drawing/2014/main" id="{FB05C43C-F6A6-8F6C-0D18-85A0F286FD23}"/>
              </a:ext>
            </a:extLst>
          </p:cNvPr>
          <p:cNvSpPr>
            <a:spLocks noGrp="1"/>
          </p:cNvSpPr>
          <p:nvPr>
            <p:ph type="sldNum" sz="quarter" idx="12"/>
          </p:nvPr>
        </p:nvSpPr>
        <p:spPr/>
        <p:txBody>
          <a:bodyPr/>
          <a:lstStyle/>
          <a:p>
            <a:fld id="{7C69CBEE-AD62-4E88-ABAD-B3B5A28A9EC1}" type="slidenum">
              <a:rPr lang="en-IN" smtClean="0"/>
              <a:t>‹#›</a:t>
            </a:fld>
            <a:endParaRPr lang="en-IN"/>
          </a:p>
        </p:txBody>
      </p:sp>
    </p:spTree>
    <p:extLst>
      <p:ext uri="{BB962C8B-B14F-4D97-AF65-F5344CB8AC3E}">
        <p14:creationId xmlns:p14="http://schemas.microsoft.com/office/powerpoint/2010/main" val="25674581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DA2537-F787-45B0-7BE8-8B08EC5740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81B1B9C-6FB9-F164-64D0-073EF4A8C7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BB2E01-2D70-C21E-366D-4F4DFACD37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6DA3913-540D-4284-A8B7-147610F5BD0F}" type="datetime1">
              <a:rPr lang="en-IN" smtClean="0"/>
              <a:t>04-08-2024</a:t>
            </a:fld>
            <a:endParaRPr lang="en-IN"/>
          </a:p>
        </p:txBody>
      </p:sp>
      <p:sp>
        <p:nvSpPr>
          <p:cNvPr id="5" name="Footer Placeholder 4">
            <a:extLst>
              <a:ext uri="{FF2B5EF4-FFF2-40B4-BE49-F238E27FC236}">
                <a16:creationId xmlns:a16="http://schemas.microsoft.com/office/drawing/2014/main" id="{5A96B53D-E3C8-2CA2-61DE-9961B86F75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IN"/>
              <a:t>MANAGERIAL ECONOMICS</a:t>
            </a:r>
          </a:p>
        </p:txBody>
      </p:sp>
      <p:sp>
        <p:nvSpPr>
          <p:cNvPr id="6" name="Slide Number Placeholder 5">
            <a:extLst>
              <a:ext uri="{FF2B5EF4-FFF2-40B4-BE49-F238E27FC236}">
                <a16:creationId xmlns:a16="http://schemas.microsoft.com/office/drawing/2014/main" id="{63AB979C-C68E-5430-8A7E-932D2DC598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C69CBEE-AD62-4E88-ABAD-B3B5A28A9EC1}" type="slidenum">
              <a:rPr lang="en-IN" smtClean="0"/>
              <a:t>‹#›</a:t>
            </a:fld>
            <a:endParaRPr lang="en-IN"/>
          </a:p>
        </p:txBody>
      </p:sp>
    </p:spTree>
    <p:extLst>
      <p:ext uri="{BB962C8B-B14F-4D97-AF65-F5344CB8AC3E}">
        <p14:creationId xmlns:p14="http://schemas.microsoft.com/office/powerpoint/2010/main" val="3740013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een and white background&#10;&#10;Description automatically generated">
            <a:extLst>
              <a:ext uri="{FF2B5EF4-FFF2-40B4-BE49-F238E27FC236}">
                <a16:creationId xmlns:a16="http://schemas.microsoft.com/office/drawing/2014/main" id="{494BA76C-4180-1E62-47BD-C24B51624AA3}"/>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0" y="-2"/>
            <a:ext cx="12192000" cy="6858000"/>
          </a:xfrm>
          <a:prstGeom prst="rect">
            <a:avLst/>
          </a:prstGeom>
        </p:spPr>
      </p:pic>
      <p:sp>
        <p:nvSpPr>
          <p:cNvPr id="2" name="Title 1">
            <a:extLst>
              <a:ext uri="{FF2B5EF4-FFF2-40B4-BE49-F238E27FC236}">
                <a16:creationId xmlns:a16="http://schemas.microsoft.com/office/drawing/2014/main" id="{E15E4BA3-D28A-20D2-EC8F-76228CEAD71B}"/>
              </a:ext>
            </a:extLst>
          </p:cNvPr>
          <p:cNvSpPr>
            <a:spLocks noGrp="1"/>
          </p:cNvSpPr>
          <p:nvPr>
            <p:ph type="ctrTitle"/>
          </p:nvPr>
        </p:nvSpPr>
        <p:spPr>
          <a:xfrm>
            <a:off x="2072640" y="99222"/>
            <a:ext cx="8046720" cy="1320320"/>
          </a:xfrm>
        </p:spPr>
        <p:txBody>
          <a:bodyPr>
            <a:normAutofit/>
          </a:bodyPr>
          <a:lstStyle/>
          <a:p>
            <a:r>
              <a:rPr lang="en-IN" sz="4000" b="1" dirty="0">
                <a:solidFill>
                  <a:srgbClr val="FFFFFF"/>
                </a:solidFill>
                <a:latin typeface="Times New Roman" panose="02020603050405020304" pitchFamily="18" charset="0"/>
                <a:cs typeface="Times New Roman" panose="02020603050405020304" pitchFamily="18" charset="0"/>
              </a:rPr>
              <a:t>EMPLOYMENT IN INDIA FOR THE LAST 10 YEARS</a:t>
            </a:r>
          </a:p>
        </p:txBody>
      </p:sp>
      <p:sp>
        <p:nvSpPr>
          <p:cNvPr id="3" name="Subtitle 2">
            <a:extLst>
              <a:ext uri="{FF2B5EF4-FFF2-40B4-BE49-F238E27FC236}">
                <a16:creationId xmlns:a16="http://schemas.microsoft.com/office/drawing/2014/main" id="{3B6B92BA-6A1F-926B-DD8E-B6E453074CEA}"/>
              </a:ext>
            </a:extLst>
          </p:cNvPr>
          <p:cNvSpPr>
            <a:spLocks noGrp="1"/>
          </p:cNvSpPr>
          <p:nvPr>
            <p:ph type="subTitle" idx="1"/>
          </p:nvPr>
        </p:nvSpPr>
        <p:spPr>
          <a:xfrm>
            <a:off x="843280" y="1419542"/>
            <a:ext cx="5140960" cy="4910138"/>
          </a:xfrm>
        </p:spPr>
        <p:txBody>
          <a:bodyPr>
            <a:normAutofit lnSpcReduction="10000"/>
          </a:bodyPr>
          <a:lstStyle/>
          <a:p>
            <a:pPr algn="l">
              <a:lnSpc>
                <a:spcPct val="170000"/>
              </a:lnSpc>
              <a:spcBef>
                <a:spcPts val="0"/>
              </a:spcBef>
            </a:pPr>
            <a:r>
              <a:rPr lang="en-IN" sz="2000" b="1" dirty="0">
                <a:solidFill>
                  <a:srgbClr val="FFFFFF"/>
                </a:solidFill>
                <a:latin typeface="Times New Roman" panose="02020603050405020304" pitchFamily="18" charset="0"/>
                <a:cs typeface="Times New Roman" panose="02020603050405020304" pitchFamily="18" charset="0"/>
              </a:rPr>
              <a:t>Subject:-</a:t>
            </a:r>
            <a:r>
              <a:rPr lang="en-IN" sz="1800" dirty="0">
                <a:solidFill>
                  <a:srgbClr val="FFFFFF"/>
                </a:solidFill>
                <a:latin typeface="Times New Roman" panose="02020603050405020304" pitchFamily="18" charset="0"/>
                <a:cs typeface="Times New Roman" panose="02020603050405020304" pitchFamily="18" charset="0"/>
              </a:rPr>
              <a:t> </a:t>
            </a:r>
            <a:r>
              <a:rPr lang="en-IN" sz="2000" dirty="0">
                <a:solidFill>
                  <a:srgbClr val="FFFFFF"/>
                </a:solidFill>
                <a:latin typeface="Times New Roman" panose="02020603050405020304" pitchFamily="18" charset="0"/>
                <a:cs typeface="Times New Roman" panose="02020603050405020304" pitchFamily="18" charset="0"/>
              </a:rPr>
              <a:t>Managerial Economics</a:t>
            </a:r>
            <a:endParaRPr lang="en-IN" sz="1800" dirty="0">
              <a:solidFill>
                <a:srgbClr val="FFFFFF"/>
              </a:solidFill>
              <a:latin typeface="Times New Roman" panose="02020603050405020304" pitchFamily="18" charset="0"/>
              <a:cs typeface="Times New Roman" panose="02020603050405020304" pitchFamily="18" charset="0"/>
            </a:endParaRPr>
          </a:p>
          <a:p>
            <a:pPr algn="l">
              <a:lnSpc>
                <a:spcPct val="170000"/>
              </a:lnSpc>
              <a:spcBef>
                <a:spcPts val="0"/>
              </a:spcBef>
            </a:pPr>
            <a:r>
              <a:rPr lang="en-IN" sz="2000" b="1" dirty="0">
                <a:solidFill>
                  <a:srgbClr val="FFFFFF"/>
                </a:solidFill>
                <a:latin typeface="Times New Roman" panose="02020603050405020304" pitchFamily="18" charset="0"/>
                <a:cs typeface="Times New Roman" panose="02020603050405020304" pitchFamily="18" charset="0"/>
              </a:rPr>
              <a:t>Presented By:- </a:t>
            </a:r>
          </a:p>
          <a:p>
            <a:pPr algn="l">
              <a:lnSpc>
                <a:spcPct val="170000"/>
              </a:lnSpc>
              <a:spcBef>
                <a:spcPts val="0"/>
              </a:spcBef>
            </a:pPr>
            <a:r>
              <a:rPr lang="en-IN" sz="2000" dirty="0">
                <a:solidFill>
                  <a:srgbClr val="FFFFFF"/>
                </a:solidFill>
                <a:latin typeface="Times New Roman" panose="02020603050405020304" pitchFamily="18" charset="0"/>
                <a:cs typeface="Times New Roman" panose="02020603050405020304" pitchFamily="18" charset="0"/>
              </a:rPr>
              <a:t>	Anoushka Pandey</a:t>
            </a:r>
          </a:p>
          <a:p>
            <a:pPr algn="l">
              <a:lnSpc>
                <a:spcPct val="170000"/>
              </a:lnSpc>
              <a:spcBef>
                <a:spcPts val="0"/>
              </a:spcBef>
            </a:pPr>
            <a:r>
              <a:rPr lang="en-IN" sz="2000" dirty="0">
                <a:solidFill>
                  <a:srgbClr val="FFFFFF"/>
                </a:solidFill>
                <a:latin typeface="Times New Roman" panose="02020603050405020304" pitchFamily="18" charset="0"/>
                <a:cs typeface="Times New Roman" panose="02020603050405020304" pitchFamily="18" charset="0"/>
              </a:rPr>
              <a:t>	Aditi Narayan</a:t>
            </a:r>
          </a:p>
          <a:p>
            <a:pPr algn="l">
              <a:lnSpc>
                <a:spcPct val="170000"/>
              </a:lnSpc>
              <a:spcBef>
                <a:spcPts val="0"/>
              </a:spcBef>
            </a:pPr>
            <a:r>
              <a:rPr lang="en-IN" sz="2000" dirty="0">
                <a:solidFill>
                  <a:srgbClr val="FFFFFF"/>
                </a:solidFill>
                <a:latin typeface="Times New Roman" panose="02020603050405020304" pitchFamily="18" charset="0"/>
                <a:cs typeface="Times New Roman" panose="02020603050405020304" pitchFamily="18" charset="0"/>
              </a:rPr>
              <a:t>	Lavisha Maheshwari</a:t>
            </a:r>
          </a:p>
          <a:p>
            <a:pPr algn="l">
              <a:lnSpc>
                <a:spcPct val="170000"/>
              </a:lnSpc>
              <a:spcBef>
                <a:spcPts val="0"/>
              </a:spcBef>
            </a:pPr>
            <a:r>
              <a:rPr lang="en-IN" sz="2000" dirty="0">
                <a:solidFill>
                  <a:srgbClr val="FFFFFF"/>
                </a:solidFill>
                <a:latin typeface="Times New Roman" panose="02020603050405020304" pitchFamily="18" charset="0"/>
                <a:cs typeface="Times New Roman" panose="02020603050405020304" pitchFamily="18" charset="0"/>
              </a:rPr>
              <a:t>	Raj Mistry</a:t>
            </a:r>
          </a:p>
          <a:p>
            <a:pPr algn="l">
              <a:lnSpc>
                <a:spcPct val="170000"/>
              </a:lnSpc>
              <a:spcBef>
                <a:spcPts val="0"/>
              </a:spcBef>
            </a:pPr>
            <a:r>
              <a:rPr lang="en-IN" sz="2000" dirty="0">
                <a:solidFill>
                  <a:srgbClr val="FFFFFF"/>
                </a:solidFill>
                <a:latin typeface="Times New Roman" panose="02020603050405020304" pitchFamily="18" charset="0"/>
                <a:cs typeface="Times New Roman" panose="02020603050405020304" pitchFamily="18" charset="0"/>
              </a:rPr>
              <a:t>	Dev Modi</a:t>
            </a:r>
          </a:p>
          <a:p>
            <a:pPr algn="l">
              <a:lnSpc>
                <a:spcPct val="170000"/>
              </a:lnSpc>
              <a:spcBef>
                <a:spcPts val="0"/>
              </a:spcBef>
            </a:pPr>
            <a:r>
              <a:rPr lang="en-IN" sz="2000" dirty="0">
                <a:solidFill>
                  <a:srgbClr val="FFFFFF"/>
                </a:solidFill>
                <a:latin typeface="Times New Roman" panose="02020603050405020304" pitchFamily="18" charset="0"/>
                <a:cs typeface="Times New Roman" panose="02020603050405020304" pitchFamily="18" charset="0"/>
              </a:rPr>
              <a:t>	Ayush Dani</a:t>
            </a:r>
          </a:p>
          <a:p>
            <a:pPr algn="l">
              <a:lnSpc>
                <a:spcPct val="170000"/>
              </a:lnSpc>
              <a:spcBef>
                <a:spcPts val="0"/>
              </a:spcBef>
            </a:pPr>
            <a:r>
              <a:rPr lang="en-IN" sz="2000" dirty="0">
                <a:solidFill>
                  <a:srgbClr val="FFFFFF"/>
                </a:solidFill>
                <a:latin typeface="Times New Roman" panose="02020603050405020304" pitchFamily="18" charset="0"/>
                <a:cs typeface="Times New Roman" panose="02020603050405020304" pitchFamily="18" charset="0"/>
              </a:rPr>
              <a:t>	Mohit Sah</a:t>
            </a:r>
          </a:p>
          <a:p>
            <a:pPr algn="l">
              <a:lnSpc>
                <a:spcPct val="170000"/>
              </a:lnSpc>
              <a:spcBef>
                <a:spcPts val="0"/>
              </a:spcBef>
            </a:pPr>
            <a:r>
              <a:rPr lang="en-IN" sz="2000" b="1" dirty="0">
                <a:solidFill>
                  <a:srgbClr val="FFFFFF"/>
                </a:solidFill>
                <a:latin typeface="Times New Roman" panose="02020603050405020304" pitchFamily="18" charset="0"/>
                <a:cs typeface="Times New Roman" panose="02020603050405020304" pitchFamily="18" charset="0"/>
              </a:rPr>
              <a:t>Batch:- </a:t>
            </a:r>
            <a:r>
              <a:rPr lang="en-IN" sz="2000" dirty="0">
                <a:solidFill>
                  <a:srgbClr val="FFFFFF"/>
                </a:solidFill>
                <a:latin typeface="Times New Roman" panose="02020603050405020304" pitchFamily="18" charset="0"/>
                <a:cs typeface="Times New Roman" panose="02020603050405020304" pitchFamily="18" charset="0"/>
              </a:rPr>
              <a:t>Bill Gates 2024</a:t>
            </a:r>
            <a:endParaRPr lang="en-IN" sz="1800" dirty="0">
              <a:solidFill>
                <a:srgbClr val="FFFFFF"/>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754B566-5D47-D888-F3BF-5465F46024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6739" y="-1"/>
            <a:ext cx="1605261" cy="481213"/>
          </a:xfrm>
          <a:prstGeom prst="rect">
            <a:avLst/>
          </a:prstGeom>
        </p:spPr>
      </p:pic>
      <p:pic>
        <p:nvPicPr>
          <p:cNvPr id="1026" name="Picture 2" descr="Importance of Managerial Economics to Business Managers | Essay Type">
            <a:extLst>
              <a:ext uri="{FF2B5EF4-FFF2-40B4-BE49-F238E27FC236}">
                <a16:creationId xmlns:a16="http://schemas.microsoft.com/office/drawing/2014/main" id="{B935B673-6F6B-3B2A-33DB-748E27F77E6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71867" y1="66000" x2="71867" y2="66000"/>
                        <a14:foregroundMark x1="72133" y1="63800" x2="72133" y2="63800"/>
                        <a14:foregroundMark x1="43067" y1="29200" x2="43067" y2="29200"/>
                        <a14:foregroundMark x1="43067" y1="29200" x2="43067" y2="29200"/>
                        <a14:foregroundMark x1="87733" y1="11400" x2="87733" y2="11400"/>
                        <a14:foregroundMark x1="13600" y1="34000" x2="13600" y2="34000"/>
                      </a14:backgroundRemoval>
                    </a14:imgEffect>
                  </a14:imgLayer>
                </a14:imgProps>
              </a:ext>
              <a:ext uri="{28A0092B-C50C-407E-A947-70E740481C1C}">
                <a14:useLocalDpi xmlns:a14="http://schemas.microsoft.com/office/drawing/2010/main" val="0"/>
              </a:ext>
            </a:extLst>
          </a:blip>
          <a:srcRect/>
          <a:stretch>
            <a:fillRect/>
          </a:stretch>
        </p:blipFill>
        <p:spPr bwMode="auto">
          <a:xfrm>
            <a:off x="5664200" y="1979771"/>
            <a:ext cx="5684520" cy="3789680"/>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
        <p:nvSpPr>
          <p:cNvPr id="17" name="Date Placeholder 16">
            <a:extLst>
              <a:ext uri="{FF2B5EF4-FFF2-40B4-BE49-F238E27FC236}">
                <a16:creationId xmlns:a16="http://schemas.microsoft.com/office/drawing/2014/main" id="{E1D590E4-480D-E3DB-EE75-339209D187F8}"/>
              </a:ext>
            </a:extLst>
          </p:cNvPr>
          <p:cNvSpPr>
            <a:spLocks noGrp="1"/>
          </p:cNvSpPr>
          <p:nvPr>
            <p:ph type="dt" sz="half" idx="10"/>
          </p:nvPr>
        </p:nvSpPr>
        <p:spPr/>
        <p:txBody>
          <a:bodyPr/>
          <a:lstStyle/>
          <a:p>
            <a:fld id="{08D45657-F8B9-4BAC-8285-CDB6B6B97DE7}" type="datetime1">
              <a:rPr lang="en-IN" smtClean="0"/>
              <a:t>04-08-2024</a:t>
            </a:fld>
            <a:endParaRPr lang="en-IN"/>
          </a:p>
        </p:txBody>
      </p:sp>
      <p:sp>
        <p:nvSpPr>
          <p:cNvPr id="18" name="Footer Placeholder 17">
            <a:extLst>
              <a:ext uri="{FF2B5EF4-FFF2-40B4-BE49-F238E27FC236}">
                <a16:creationId xmlns:a16="http://schemas.microsoft.com/office/drawing/2014/main" id="{71E8D15B-CC2E-BD73-2E6D-CD17DBAA3844}"/>
              </a:ext>
            </a:extLst>
          </p:cNvPr>
          <p:cNvSpPr>
            <a:spLocks noGrp="1"/>
          </p:cNvSpPr>
          <p:nvPr>
            <p:ph type="ftr" sz="quarter" idx="11"/>
          </p:nvPr>
        </p:nvSpPr>
        <p:spPr>
          <a:xfrm>
            <a:off x="3926840" y="6356350"/>
            <a:ext cx="4114800" cy="365125"/>
          </a:xfrm>
        </p:spPr>
        <p:txBody>
          <a:bodyPr/>
          <a:lstStyle/>
          <a:p>
            <a:r>
              <a:rPr lang="en-IN" dirty="0"/>
              <a:t>MANAGERIAL ECONOMICS</a:t>
            </a:r>
          </a:p>
        </p:txBody>
      </p:sp>
      <p:sp>
        <p:nvSpPr>
          <p:cNvPr id="19" name="Slide Number Placeholder 18">
            <a:extLst>
              <a:ext uri="{FF2B5EF4-FFF2-40B4-BE49-F238E27FC236}">
                <a16:creationId xmlns:a16="http://schemas.microsoft.com/office/drawing/2014/main" id="{67F077E8-8E54-91E0-611A-C19C5AC43419}"/>
              </a:ext>
            </a:extLst>
          </p:cNvPr>
          <p:cNvSpPr>
            <a:spLocks noGrp="1"/>
          </p:cNvSpPr>
          <p:nvPr>
            <p:ph type="sldNum" sz="quarter" idx="12"/>
          </p:nvPr>
        </p:nvSpPr>
        <p:spPr/>
        <p:txBody>
          <a:bodyPr/>
          <a:lstStyle/>
          <a:p>
            <a:fld id="{7C69CBEE-AD62-4E88-ABAD-B3B5A28A9EC1}" type="slidenum">
              <a:rPr lang="en-IN" smtClean="0"/>
              <a:t>1</a:t>
            </a:fld>
            <a:endParaRPr lang="en-IN"/>
          </a:p>
        </p:txBody>
      </p:sp>
    </p:spTree>
    <p:extLst>
      <p:ext uri="{BB962C8B-B14F-4D97-AF65-F5344CB8AC3E}">
        <p14:creationId xmlns:p14="http://schemas.microsoft.com/office/powerpoint/2010/main" val="1974371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F6712E-7B76-2A84-3726-FE0D71818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06"/>
            <a:ext cx="12187687" cy="6855574"/>
          </a:xfrm>
          <a:prstGeom prst="rect">
            <a:avLst/>
          </a:prstGeom>
        </p:spPr>
      </p:pic>
      <p:pic>
        <p:nvPicPr>
          <p:cNvPr id="11" name="Picture 10">
            <a:extLst>
              <a:ext uri="{FF2B5EF4-FFF2-40B4-BE49-F238E27FC236}">
                <a16:creationId xmlns:a16="http://schemas.microsoft.com/office/drawing/2014/main" id="{741521C4-A162-659D-928D-8CDC2D8F7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6739" y="-1"/>
            <a:ext cx="1605261" cy="481213"/>
          </a:xfrm>
          <a:prstGeom prst="rect">
            <a:avLst/>
          </a:prstGeom>
        </p:spPr>
      </p:pic>
      <p:sp>
        <p:nvSpPr>
          <p:cNvPr id="5" name="Title 4">
            <a:extLst>
              <a:ext uri="{FF2B5EF4-FFF2-40B4-BE49-F238E27FC236}">
                <a16:creationId xmlns:a16="http://schemas.microsoft.com/office/drawing/2014/main" id="{F2E65BEF-8701-B0D1-CEF2-D8CE4EF454F6}"/>
              </a:ext>
            </a:extLst>
          </p:cNvPr>
          <p:cNvSpPr>
            <a:spLocks noGrp="1"/>
          </p:cNvSpPr>
          <p:nvPr>
            <p:ph type="title"/>
          </p:nvPr>
        </p:nvSpPr>
        <p:spPr>
          <a:xfrm>
            <a:off x="2758823" y="87988"/>
            <a:ext cx="6670040" cy="786448"/>
          </a:xfrm>
        </p:spPr>
        <p:txBody>
          <a:bodyPr vert="horz" lIns="91440" tIns="45720" rIns="91440" bIns="45720" rtlCol="0" anchor="ctr">
            <a:normAutofit fontScale="97500"/>
          </a:bodyPr>
          <a:lstStyle/>
          <a:p>
            <a:pPr algn="ctr"/>
            <a:r>
              <a:rPr lang="en-IN" sz="3100" b="1" dirty="0">
                <a:latin typeface="Times New Roman" panose="02020603050405020304" pitchFamily="18" charset="0"/>
                <a:cs typeface="Times New Roman" panose="02020603050405020304" pitchFamily="18" charset="0"/>
              </a:rPr>
              <a:t>ISSUES IN EMPLOYMENT IN INDIA</a:t>
            </a:r>
          </a:p>
        </p:txBody>
      </p:sp>
      <p:sp>
        <p:nvSpPr>
          <p:cNvPr id="12" name="Date Placeholder 11">
            <a:extLst>
              <a:ext uri="{FF2B5EF4-FFF2-40B4-BE49-F238E27FC236}">
                <a16:creationId xmlns:a16="http://schemas.microsoft.com/office/drawing/2014/main" id="{AA33E66C-5533-EFA1-D3CA-334E4A4E33B7}"/>
              </a:ext>
            </a:extLst>
          </p:cNvPr>
          <p:cNvSpPr>
            <a:spLocks noGrp="1"/>
          </p:cNvSpPr>
          <p:nvPr>
            <p:ph type="dt" sz="half" idx="10"/>
          </p:nvPr>
        </p:nvSpPr>
        <p:spPr/>
        <p:txBody>
          <a:bodyPr/>
          <a:lstStyle/>
          <a:p>
            <a:fld id="{03F25507-FAEA-41A5-AFBD-03184C9EFA07}" type="datetime1">
              <a:rPr lang="en-IN" smtClean="0"/>
              <a:t>04-08-2024</a:t>
            </a:fld>
            <a:endParaRPr lang="en-IN"/>
          </a:p>
        </p:txBody>
      </p:sp>
      <p:sp>
        <p:nvSpPr>
          <p:cNvPr id="13" name="Footer Placeholder 12">
            <a:extLst>
              <a:ext uri="{FF2B5EF4-FFF2-40B4-BE49-F238E27FC236}">
                <a16:creationId xmlns:a16="http://schemas.microsoft.com/office/drawing/2014/main" id="{5E677CA5-F4C4-8245-A42E-373CE6B3708C}"/>
              </a:ext>
            </a:extLst>
          </p:cNvPr>
          <p:cNvSpPr>
            <a:spLocks noGrp="1"/>
          </p:cNvSpPr>
          <p:nvPr>
            <p:ph type="ftr" sz="quarter" idx="11"/>
          </p:nvPr>
        </p:nvSpPr>
        <p:spPr/>
        <p:txBody>
          <a:bodyPr/>
          <a:lstStyle/>
          <a:p>
            <a:r>
              <a:rPr lang="en-IN"/>
              <a:t>MANAGERIAL ECONOMICS</a:t>
            </a:r>
          </a:p>
        </p:txBody>
      </p:sp>
      <p:sp>
        <p:nvSpPr>
          <p:cNvPr id="14" name="Slide Number Placeholder 13">
            <a:extLst>
              <a:ext uri="{FF2B5EF4-FFF2-40B4-BE49-F238E27FC236}">
                <a16:creationId xmlns:a16="http://schemas.microsoft.com/office/drawing/2014/main" id="{ADFCF308-6B86-8DB2-A8EC-B2E5822BFD71}"/>
              </a:ext>
            </a:extLst>
          </p:cNvPr>
          <p:cNvSpPr>
            <a:spLocks noGrp="1"/>
          </p:cNvSpPr>
          <p:nvPr>
            <p:ph type="sldNum" sz="quarter" idx="12"/>
          </p:nvPr>
        </p:nvSpPr>
        <p:spPr/>
        <p:txBody>
          <a:bodyPr/>
          <a:lstStyle/>
          <a:p>
            <a:fld id="{7C69CBEE-AD62-4E88-ABAD-B3B5A28A9EC1}" type="slidenum">
              <a:rPr lang="en-IN" smtClean="0"/>
              <a:t>10</a:t>
            </a:fld>
            <a:endParaRPr lang="en-IN"/>
          </a:p>
        </p:txBody>
      </p:sp>
      <p:sp>
        <p:nvSpPr>
          <p:cNvPr id="7" name="TextBox 6">
            <a:extLst>
              <a:ext uri="{FF2B5EF4-FFF2-40B4-BE49-F238E27FC236}">
                <a16:creationId xmlns:a16="http://schemas.microsoft.com/office/drawing/2014/main" id="{48EB4A8B-CDD1-8622-B5DB-52708272D400}"/>
              </a:ext>
            </a:extLst>
          </p:cNvPr>
          <p:cNvSpPr txBox="1"/>
          <p:nvPr/>
        </p:nvSpPr>
        <p:spPr>
          <a:xfrm>
            <a:off x="838200" y="1576246"/>
            <a:ext cx="5135881" cy="3782061"/>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en-IN" b="1" dirty="0">
                <a:latin typeface="Times New Roman" panose="02020603050405020304" pitchFamily="18" charset="0"/>
                <a:cs typeface="Times New Roman" panose="02020603050405020304" pitchFamily="18" charset="0"/>
              </a:rPr>
              <a:t>Issues In Employment in India</a:t>
            </a:r>
          </a:p>
          <a:p>
            <a:pPr marL="342900" indent="-342900" algn="just">
              <a:lnSpc>
                <a:spcPct val="150000"/>
              </a:lnSpc>
              <a:buFont typeface="+mj-lt"/>
              <a:buAutoNum type="arabicPeriod"/>
            </a:pPr>
            <a:r>
              <a:rPr lang="en-IN" dirty="0">
                <a:latin typeface="Times New Roman" panose="02020603050405020304" pitchFamily="18" charset="0"/>
                <a:cs typeface="Times New Roman" panose="02020603050405020304" pitchFamily="18" charset="0"/>
              </a:rPr>
              <a:t>Unemployment and Underemployment</a:t>
            </a:r>
          </a:p>
          <a:p>
            <a:pPr marL="342900" indent="-342900" algn="just">
              <a:lnSpc>
                <a:spcPct val="150000"/>
              </a:lnSpc>
              <a:buFont typeface="+mj-lt"/>
              <a:buAutoNum type="arabicPeriod"/>
            </a:pPr>
            <a:r>
              <a:rPr lang="en-IN" dirty="0">
                <a:latin typeface="Times New Roman" panose="02020603050405020304" pitchFamily="18" charset="0"/>
                <a:cs typeface="Times New Roman" panose="02020603050405020304" pitchFamily="18" charset="0"/>
              </a:rPr>
              <a:t>Informal Sector Dominance</a:t>
            </a:r>
          </a:p>
          <a:p>
            <a:pPr marL="342900" indent="-342900" algn="just">
              <a:lnSpc>
                <a:spcPct val="150000"/>
              </a:lnSpc>
              <a:buFont typeface="+mj-lt"/>
              <a:buAutoNum type="arabicPeriod"/>
            </a:pPr>
            <a:r>
              <a:rPr lang="en-IN" dirty="0">
                <a:latin typeface="Times New Roman" panose="02020603050405020304" pitchFamily="18" charset="0"/>
                <a:cs typeface="Times New Roman" panose="02020603050405020304" pitchFamily="18" charset="0"/>
              </a:rPr>
              <a:t>Gender Inequality</a:t>
            </a:r>
          </a:p>
          <a:p>
            <a:pPr marL="342900" indent="-342900" algn="just">
              <a:lnSpc>
                <a:spcPct val="150000"/>
              </a:lnSpc>
              <a:buFont typeface="+mj-lt"/>
              <a:buAutoNum type="arabicPeriod"/>
            </a:pPr>
            <a:r>
              <a:rPr lang="en-IN" dirty="0">
                <a:latin typeface="Times New Roman" panose="02020603050405020304" pitchFamily="18" charset="0"/>
                <a:cs typeface="Times New Roman" panose="02020603050405020304" pitchFamily="18" charset="0"/>
              </a:rPr>
              <a:t>Rural-Urban Divide</a:t>
            </a:r>
          </a:p>
          <a:p>
            <a:pPr marL="342900" indent="-342900" algn="just">
              <a:lnSpc>
                <a:spcPct val="150000"/>
              </a:lnSpc>
              <a:buFont typeface="+mj-lt"/>
              <a:buAutoNum type="arabicPeriod"/>
            </a:pPr>
            <a:r>
              <a:rPr lang="en-US" dirty="0">
                <a:latin typeface="Times New Roman" panose="02020603050405020304" pitchFamily="18" charset="0"/>
                <a:cs typeface="Times New Roman" panose="02020603050405020304" pitchFamily="18" charset="0"/>
              </a:rPr>
              <a:t>Lack of Quality Education and Skill Development</a:t>
            </a:r>
          </a:p>
          <a:p>
            <a:pPr marL="342900" indent="-342900" algn="just">
              <a:lnSpc>
                <a:spcPct val="150000"/>
              </a:lnSpc>
              <a:buFont typeface="+mj-lt"/>
              <a:buAutoNum type="arabicPeriod"/>
            </a:pPr>
            <a:r>
              <a:rPr lang="en-US" dirty="0">
                <a:latin typeface="Times New Roman" panose="02020603050405020304" pitchFamily="18" charset="0"/>
                <a:cs typeface="Times New Roman" panose="02020603050405020304" pitchFamily="18" charset="0"/>
              </a:rPr>
              <a:t>Slow Growth of Formal Sector Jobs</a:t>
            </a:r>
          </a:p>
          <a:p>
            <a:pPr marL="342900" indent="-342900" algn="just">
              <a:lnSpc>
                <a:spcPct val="150000"/>
              </a:lnSpc>
              <a:buFont typeface="+mj-lt"/>
              <a:buAutoNum type="arabicPeriod"/>
            </a:pPr>
            <a:r>
              <a:rPr lang="en-US" dirty="0">
                <a:latin typeface="Times New Roman" panose="02020603050405020304" pitchFamily="18" charset="0"/>
                <a:cs typeface="Times New Roman" panose="02020603050405020304" pitchFamily="18" charset="0"/>
              </a:rPr>
              <a:t> Impact of Globalization and Technological Advancements</a:t>
            </a:r>
            <a:endParaRPr lang="en-IN" dirty="0">
              <a:latin typeface="Times New Roman" panose="02020603050405020304" pitchFamily="18" charset="0"/>
              <a:cs typeface="Times New Roman" panose="02020603050405020304" pitchFamily="18" charset="0"/>
            </a:endParaRPr>
          </a:p>
        </p:txBody>
      </p:sp>
      <p:pic>
        <p:nvPicPr>
          <p:cNvPr id="3074" name="Picture 2" descr="Blog Feed – Page 2 – Sir J.P. High School">
            <a:extLst>
              <a:ext uri="{FF2B5EF4-FFF2-40B4-BE49-F238E27FC236}">
                <a16:creationId xmlns:a16="http://schemas.microsoft.com/office/drawing/2014/main" id="{F35EEA87-F778-F79C-EB66-37793A47A0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7920" y="1527035"/>
            <a:ext cx="5696453" cy="3880485"/>
          </a:xfrm>
          <a:prstGeom prst="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7031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F6712E-7B76-2A84-3726-FE0D71818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7687" cy="6855574"/>
          </a:xfrm>
          <a:prstGeom prst="rect">
            <a:avLst/>
          </a:prstGeom>
        </p:spPr>
      </p:pic>
      <p:pic>
        <p:nvPicPr>
          <p:cNvPr id="11" name="Picture 10">
            <a:extLst>
              <a:ext uri="{FF2B5EF4-FFF2-40B4-BE49-F238E27FC236}">
                <a16:creationId xmlns:a16="http://schemas.microsoft.com/office/drawing/2014/main" id="{741521C4-A162-659D-928D-8CDC2D8F7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6739" y="-1"/>
            <a:ext cx="1605261" cy="481213"/>
          </a:xfrm>
          <a:prstGeom prst="rect">
            <a:avLst/>
          </a:prstGeom>
        </p:spPr>
      </p:pic>
      <p:sp>
        <p:nvSpPr>
          <p:cNvPr id="2" name="Title 1">
            <a:extLst>
              <a:ext uri="{FF2B5EF4-FFF2-40B4-BE49-F238E27FC236}">
                <a16:creationId xmlns:a16="http://schemas.microsoft.com/office/drawing/2014/main" id="{31F64196-2FB3-1A21-8FD5-BE070C0C92A5}"/>
              </a:ext>
            </a:extLst>
          </p:cNvPr>
          <p:cNvSpPr>
            <a:spLocks noGrp="1"/>
          </p:cNvSpPr>
          <p:nvPr>
            <p:ph type="title"/>
          </p:nvPr>
        </p:nvSpPr>
        <p:spPr>
          <a:xfrm>
            <a:off x="1336423" y="151704"/>
            <a:ext cx="9514840" cy="793115"/>
          </a:xfrm>
        </p:spPr>
        <p:txBody>
          <a:bodyPr vert="horz" lIns="91440" tIns="45720" rIns="91440" bIns="45720" rtlCol="0" anchor="ctr">
            <a:normAutofit fontScale="90000"/>
          </a:bodyPr>
          <a:lstStyle/>
          <a:p>
            <a:pPr algn="ctr"/>
            <a:r>
              <a:rPr lang="en-IN" sz="3100" b="1" dirty="0">
                <a:latin typeface="Times New Roman" panose="02020603050405020304" pitchFamily="18" charset="0"/>
                <a:cs typeface="Times New Roman" panose="02020603050405020304" pitchFamily="18" charset="0"/>
              </a:rPr>
              <a:t>INITIATIVE TAKEN BY THE GOVERNMENT ON EMPLOYMENT</a:t>
            </a:r>
          </a:p>
        </p:txBody>
      </p:sp>
      <p:sp>
        <p:nvSpPr>
          <p:cNvPr id="12" name="Date Placeholder 11">
            <a:extLst>
              <a:ext uri="{FF2B5EF4-FFF2-40B4-BE49-F238E27FC236}">
                <a16:creationId xmlns:a16="http://schemas.microsoft.com/office/drawing/2014/main" id="{AA33E66C-5533-EFA1-D3CA-334E4A4E33B7}"/>
              </a:ext>
            </a:extLst>
          </p:cNvPr>
          <p:cNvSpPr>
            <a:spLocks noGrp="1"/>
          </p:cNvSpPr>
          <p:nvPr>
            <p:ph type="dt" sz="half" idx="10"/>
          </p:nvPr>
        </p:nvSpPr>
        <p:spPr/>
        <p:txBody>
          <a:bodyPr/>
          <a:lstStyle/>
          <a:p>
            <a:fld id="{03F25507-FAEA-41A5-AFBD-03184C9EFA07}" type="datetime1">
              <a:rPr lang="en-IN" smtClean="0"/>
              <a:t>04-08-2024</a:t>
            </a:fld>
            <a:endParaRPr lang="en-IN"/>
          </a:p>
        </p:txBody>
      </p:sp>
      <p:sp>
        <p:nvSpPr>
          <p:cNvPr id="13" name="Footer Placeholder 12">
            <a:extLst>
              <a:ext uri="{FF2B5EF4-FFF2-40B4-BE49-F238E27FC236}">
                <a16:creationId xmlns:a16="http://schemas.microsoft.com/office/drawing/2014/main" id="{5E677CA5-F4C4-8245-A42E-373CE6B3708C}"/>
              </a:ext>
            </a:extLst>
          </p:cNvPr>
          <p:cNvSpPr>
            <a:spLocks noGrp="1"/>
          </p:cNvSpPr>
          <p:nvPr>
            <p:ph type="ftr" sz="quarter" idx="11"/>
          </p:nvPr>
        </p:nvSpPr>
        <p:spPr/>
        <p:txBody>
          <a:bodyPr/>
          <a:lstStyle/>
          <a:p>
            <a:r>
              <a:rPr lang="en-IN"/>
              <a:t>MANAGERIAL ECONOMICS</a:t>
            </a:r>
          </a:p>
        </p:txBody>
      </p:sp>
      <p:sp>
        <p:nvSpPr>
          <p:cNvPr id="14" name="Slide Number Placeholder 13">
            <a:extLst>
              <a:ext uri="{FF2B5EF4-FFF2-40B4-BE49-F238E27FC236}">
                <a16:creationId xmlns:a16="http://schemas.microsoft.com/office/drawing/2014/main" id="{ADFCF308-6B86-8DB2-A8EC-B2E5822BFD71}"/>
              </a:ext>
            </a:extLst>
          </p:cNvPr>
          <p:cNvSpPr>
            <a:spLocks noGrp="1"/>
          </p:cNvSpPr>
          <p:nvPr>
            <p:ph type="sldNum" sz="quarter" idx="12"/>
          </p:nvPr>
        </p:nvSpPr>
        <p:spPr/>
        <p:txBody>
          <a:bodyPr/>
          <a:lstStyle/>
          <a:p>
            <a:fld id="{7C69CBEE-AD62-4E88-ABAD-B3B5A28A9EC1}" type="slidenum">
              <a:rPr lang="en-IN" smtClean="0"/>
              <a:t>11</a:t>
            </a:fld>
            <a:endParaRPr lang="en-IN"/>
          </a:p>
        </p:txBody>
      </p:sp>
      <p:sp>
        <p:nvSpPr>
          <p:cNvPr id="4" name="TextBox 3">
            <a:extLst>
              <a:ext uri="{FF2B5EF4-FFF2-40B4-BE49-F238E27FC236}">
                <a16:creationId xmlns:a16="http://schemas.microsoft.com/office/drawing/2014/main" id="{E2769DDC-63D6-59F3-5C6F-BC50E5CA2736}"/>
              </a:ext>
            </a:extLst>
          </p:cNvPr>
          <p:cNvSpPr txBox="1"/>
          <p:nvPr/>
        </p:nvSpPr>
        <p:spPr>
          <a:xfrm>
            <a:off x="1031240" y="1303774"/>
            <a:ext cx="4688840" cy="4613058"/>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en-IN" sz="1800" b="1" i="0" dirty="0">
                <a:solidFill>
                  <a:srgbClr val="000000"/>
                </a:solidFill>
                <a:effectLst/>
                <a:latin typeface="Times New Roman" panose="02020603050405020304" pitchFamily="18" charset="0"/>
                <a:cs typeface="Times New Roman" panose="02020603050405020304" pitchFamily="18" charset="0"/>
              </a:rPr>
              <a:t>Skill Development and Entrepreneurship</a:t>
            </a:r>
          </a:p>
          <a:p>
            <a:pPr marL="538163" indent="-285750" algn="just">
              <a:lnSpc>
                <a:spcPct val="150000"/>
              </a:lnSpc>
              <a:buFont typeface="Courier New" panose="02070309020205020404" pitchFamily="49" charset="0"/>
              <a:buChar char="o"/>
            </a:pPr>
            <a:r>
              <a:rPr lang="fi-FI" sz="1800" i="0" u="none" strike="noStrike" dirty="0">
                <a:solidFill>
                  <a:srgbClr val="000000"/>
                </a:solidFill>
                <a:effectLst/>
                <a:latin typeface="Times New Roman" panose="02020603050405020304" pitchFamily="18" charset="0"/>
                <a:cs typeface="Times New Roman" panose="02020603050405020304" pitchFamily="18" charset="0"/>
              </a:rPr>
              <a:t>Pradhan Mantri Kaushal Vikas Yojana (PMKVY)</a:t>
            </a:r>
            <a:endParaRPr lang="en-IN" u="sng" strike="noStrike" dirty="0">
              <a:solidFill>
                <a:srgbClr val="000000"/>
              </a:solidFill>
              <a:latin typeface="Times New Roman" panose="02020603050405020304" pitchFamily="18" charset="0"/>
              <a:cs typeface="Times New Roman" panose="02020603050405020304" pitchFamily="18" charset="0"/>
            </a:endParaRPr>
          </a:p>
          <a:p>
            <a:pPr marL="538163" indent="-285750" algn="just">
              <a:lnSpc>
                <a:spcPct val="150000"/>
              </a:lnSpc>
              <a:buFont typeface="Courier New" panose="02070309020205020404" pitchFamily="49" charset="0"/>
              <a:buChar char="o"/>
            </a:pPr>
            <a:r>
              <a:rPr lang="en-IN" sz="1800" i="0" u="none" strike="noStrike" dirty="0">
                <a:solidFill>
                  <a:srgbClr val="000000"/>
                </a:solidFill>
                <a:effectLst/>
                <a:latin typeface="Times New Roman" panose="02020603050405020304" pitchFamily="18" charset="0"/>
                <a:cs typeface="Times New Roman" panose="02020603050405020304" pitchFamily="18" charset="0"/>
              </a:rPr>
              <a:t>Start-Up India</a:t>
            </a:r>
            <a:endParaRPr lang="en-IN" sz="1800" i="0" u="sng" dirty="0">
              <a:solidFill>
                <a:srgbClr val="000000"/>
              </a:solidFill>
              <a:effectLst/>
              <a:latin typeface="Times New Roman" panose="02020603050405020304" pitchFamily="18" charset="0"/>
              <a:cs typeface="Times New Roman" panose="02020603050405020304" pitchFamily="18" charset="0"/>
            </a:endParaRPr>
          </a:p>
          <a:p>
            <a:pPr marL="538163" indent="-285750" algn="just">
              <a:lnSpc>
                <a:spcPct val="150000"/>
              </a:lnSpc>
              <a:buFont typeface="Courier New" panose="02070309020205020404" pitchFamily="49" charset="0"/>
              <a:buChar char="o"/>
            </a:pPr>
            <a:r>
              <a:rPr lang="en-IN" sz="1800" i="0" u="none" strike="noStrike" dirty="0">
                <a:solidFill>
                  <a:srgbClr val="000000"/>
                </a:solidFill>
                <a:effectLst/>
                <a:latin typeface="Times New Roman" panose="02020603050405020304" pitchFamily="18" charset="0"/>
                <a:cs typeface="Times New Roman" panose="02020603050405020304" pitchFamily="18" charset="0"/>
              </a:rPr>
              <a:t>Atmanirbhar Bharat Rojgar Yojana (ABRY)</a:t>
            </a:r>
          </a:p>
          <a:p>
            <a:pPr marL="285750" indent="-285750" algn="just">
              <a:lnSpc>
                <a:spcPct val="150000"/>
              </a:lnSpc>
              <a:buFont typeface="Wingdings" panose="05000000000000000000" pitchFamily="2" charset="2"/>
              <a:buChar char="q"/>
            </a:pPr>
            <a:r>
              <a:rPr lang="en-IN" b="1" dirty="0">
                <a:solidFill>
                  <a:srgbClr val="000000"/>
                </a:solidFill>
                <a:latin typeface="Times New Roman" panose="02020603050405020304" pitchFamily="18" charset="0"/>
                <a:cs typeface="Times New Roman" panose="02020603050405020304" pitchFamily="18" charset="0"/>
              </a:rPr>
              <a:t>Infrastructure Development</a:t>
            </a:r>
          </a:p>
          <a:p>
            <a:pPr marL="285750" indent="-285750" algn="just">
              <a:lnSpc>
                <a:spcPct val="150000"/>
              </a:lnSpc>
              <a:buFont typeface="Wingdings" panose="05000000000000000000" pitchFamily="2" charset="2"/>
              <a:buChar char="q"/>
            </a:pPr>
            <a:r>
              <a:rPr lang="en-IN" b="1" dirty="0">
                <a:solidFill>
                  <a:srgbClr val="000000"/>
                </a:solidFill>
                <a:latin typeface="Times New Roman" panose="02020603050405020304" pitchFamily="18" charset="0"/>
                <a:cs typeface="Times New Roman" panose="02020603050405020304" pitchFamily="18" charset="0"/>
              </a:rPr>
              <a:t>Rural Employment</a:t>
            </a:r>
          </a:p>
          <a:p>
            <a:pPr marL="538163" indent="-285750" algn="just">
              <a:lnSpc>
                <a:spcPct val="150000"/>
              </a:lnSpc>
              <a:buFont typeface="Courier New" panose="02070309020205020404" pitchFamily="49" charset="0"/>
              <a:buChar char="o"/>
            </a:pPr>
            <a:r>
              <a:rPr lang="en-US" dirty="0">
                <a:solidFill>
                  <a:srgbClr val="000000"/>
                </a:solidFill>
                <a:latin typeface="Times New Roman" panose="02020603050405020304" pitchFamily="18" charset="0"/>
                <a:cs typeface="Times New Roman" panose="02020603050405020304" pitchFamily="18" charset="0"/>
              </a:rPr>
              <a:t>Mahatma Gandhi National Rural Employment Guarantee Act (MGNREGA)</a:t>
            </a:r>
          </a:p>
          <a:p>
            <a:pPr marL="538163" indent="-285750" algn="just">
              <a:lnSpc>
                <a:spcPct val="150000"/>
              </a:lnSpc>
              <a:buFont typeface="Courier New" panose="02070309020205020404" pitchFamily="49" charset="0"/>
              <a:buChar char="o"/>
            </a:pPr>
            <a:r>
              <a:rPr lang="en-IN" dirty="0">
                <a:solidFill>
                  <a:srgbClr val="000000"/>
                </a:solidFill>
                <a:latin typeface="Times New Roman" panose="02020603050405020304" pitchFamily="18" charset="0"/>
                <a:cs typeface="Times New Roman" panose="02020603050405020304" pitchFamily="18" charset="0"/>
              </a:rPr>
              <a:t>Pradhan Mantri Awaas Yojana (PMAY)</a:t>
            </a:r>
          </a:p>
        </p:txBody>
      </p:sp>
      <p:pic>
        <p:nvPicPr>
          <p:cNvPr id="4102" name="Picture 6" descr="Employment schemes by government - UPSC Economy Notes">
            <a:extLst>
              <a:ext uri="{FF2B5EF4-FFF2-40B4-BE49-F238E27FC236}">
                <a16:creationId xmlns:a16="http://schemas.microsoft.com/office/drawing/2014/main" id="{9B088EC8-9E3F-9476-7AA1-0ED6191EE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1" y="1458394"/>
            <a:ext cx="5334000" cy="3938785"/>
          </a:xfrm>
          <a:prstGeom prst="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1526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F6712E-7B76-2A84-3726-FE0D71818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7687" cy="6855574"/>
          </a:xfrm>
          <a:prstGeom prst="rect">
            <a:avLst/>
          </a:prstGeom>
        </p:spPr>
      </p:pic>
      <p:pic>
        <p:nvPicPr>
          <p:cNvPr id="11" name="Picture 10">
            <a:extLst>
              <a:ext uri="{FF2B5EF4-FFF2-40B4-BE49-F238E27FC236}">
                <a16:creationId xmlns:a16="http://schemas.microsoft.com/office/drawing/2014/main" id="{741521C4-A162-659D-928D-8CDC2D8F7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6739" y="-1"/>
            <a:ext cx="1605261" cy="481213"/>
          </a:xfrm>
          <a:prstGeom prst="rect">
            <a:avLst/>
          </a:prstGeom>
        </p:spPr>
      </p:pic>
      <p:sp>
        <p:nvSpPr>
          <p:cNvPr id="12" name="Date Placeholder 11">
            <a:extLst>
              <a:ext uri="{FF2B5EF4-FFF2-40B4-BE49-F238E27FC236}">
                <a16:creationId xmlns:a16="http://schemas.microsoft.com/office/drawing/2014/main" id="{AA33E66C-5533-EFA1-D3CA-334E4A4E33B7}"/>
              </a:ext>
            </a:extLst>
          </p:cNvPr>
          <p:cNvSpPr>
            <a:spLocks noGrp="1"/>
          </p:cNvSpPr>
          <p:nvPr>
            <p:ph type="dt" sz="half" idx="10"/>
          </p:nvPr>
        </p:nvSpPr>
        <p:spPr/>
        <p:txBody>
          <a:bodyPr/>
          <a:lstStyle/>
          <a:p>
            <a:fld id="{03F25507-FAEA-41A5-AFBD-03184C9EFA07}" type="datetime1">
              <a:rPr lang="en-IN" smtClean="0"/>
              <a:t>04-08-2024</a:t>
            </a:fld>
            <a:endParaRPr lang="en-IN"/>
          </a:p>
        </p:txBody>
      </p:sp>
      <p:sp>
        <p:nvSpPr>
          <p:cNvPr id="13" name="Footer Placeholder 12">
            <a:extLst>
              <a:ext uri="{FF2B5EF4-FFF2-40B4-BE49-F238E27FC236}">
                <a16:creationId xmlns:a16="http://schemas.microsoft.com/office/drawing/2014/main" id="{5E677CA5-F4C4-8245-A42E-373CE6B3708C}"/>
              </a:ext>
            </a:extLst>
          </p:cNvPr>
          <p:cNvSpPr>
            <a:spLocks noGrp="1"/>
          </p:cNvSpPr>
          <p:nvPr>
            <p:ph type="ftr" sz="quarter" idx="11"/>
          </p:nvPr>
        </p:nvSpPr>
        <p:spPr/>
        <p:txBody>
          <a:bodyPr/>
          <a:lstStyle/>
          <a:p>
            <a:r>
              <a:rPr lang="en-IN"/>
              <a:t>MANAGERIAL ECONOMICS</a:t>
            </a:r>
          </a:p>
        </p:txBody>
      </p:sp>
      <p:sp>
        <p:nvSpPr>
          <p:cNvPr id="14" name="Slide Number Placeholder 13">
            <a:extLst>
              <a:ext uri="{FF2B5EF4-FFF2-40B4-BE49-F238E27FC236}">
                <a16:creationId xmlns:a16="http://schemas.microsoft.com/office/drawing/2014/main" id="{ADFCF308-6B86-8DB2-A8EC-B2E5822BFD71}"/>
              </a:ext>
            </a:extLst>
          </p:cNvPr>
          <p:cNvSpPr>
            <a:spLocks noGrp="1"/>
          </p:cNvSpPr>
          <p:nvPr>
            <p:ph type="sldNum" sz="quarter" idx="12"/>
          </p:nvPr>
        </p:nvSpPr>
        <p:spPr/>
        <p:txBody>
          <a:bodyPr/>
          <a:lstStyle/>
          <a:p>
            <a:fld id="{7C69CBEE-AD62-4E88-ABAD-B3B5A28A9EC1}" type="slidenum">
              <a:rPr lang="en-IN" smtClean="0"/>
              <a:t>12</a:t>
            </a:fld>
            <a:endParaRPr lang="en-IN"/>
          </a:p>
        </p:txBody>
      </p:sp>
      <p:sp>
        <p:nvSpPr>
          <p:cNvPr id="3" name="Title 1">
            <a:extLst>
              <a:ext uri="{FF2B5EF4-FFF2-40B4-BE49-F238E27FC236}">
                <a16:creationId xmlns:a16="http://schemas.microsoft.com/office/drawing/2014/main" id="{F5CC179D-C3FF-30D5-0D4A-E6892DA8FB23}"/>
              </a:ext>
            </a:extLst>
          </p:cNvPr>
          <p:cNvSpPr>
            <a:spLocks noGrp="1"/>
          </p:cNvSpPr>
          <p:nvPr>
            <p:ph type="title"/>
          </p:nvPr>
        </p:nvSpPr>
        <p:spPr>
          <a:xfrm>
            <a:off x="1336423" y="151704"/>
            <a:ext cx="9514840" cy="793115"/>
          </a:xfrm>
        </p:spPr>
        <p:txBody>
          <a:bodyPr vert="horz" lIns="91440" tIns="45720" rIns="91440" bIns="45720" rtlCol="0" anchor="ctr">
            <a:normAutofit fontScale="90000"/>
          </a:bodyPr>
          <a:lstStyle/>
          <a:p>
            <a:pPr algn="ctr"/>
            <a:r>
              <a:rPr lang="en-IN" sz="3100" b="1" dirty="0">
                <a:latin typeface="Times New Roman" panose="02020603050405020304" pitchFamily="18" charset="0"/>
                <a:cs typeface="Times New Roman" panose="02020603050405020304" pitchFamily="18" charset="0"/>
              </a:rPr>
              <a:t>INITIATIVE TAKEN BY THE GOVERNMENT ON EMPLOYMENT</a:t>
            </a:r>
          </a:p>
        </p:txBody>
      </p:sp>
      <p:sp>
        <p:nvSpPr>
          <p:cNvPr id="5" name="TextBox 4">
            <a:extLst>
              <a:ext uri="{FF2B5EF4-FFF2-40B4-BE49-F238E27FC236}">
                <a16:creationId xmlns:a16="http://schemas.microsoft.com/office/drawing/2014/main" id="{C832F01B-9428-466A-74F8-EF053E05DD69}"/>
              </a:ext>
            </a:extLst>
          </p:cNvPr>
          <p:cNvSpPr txBox="1"/>
          <p:nvPr/>
        </p:nvSpPr>
        <p:spPr>
          <a:xfrm>
            <a:off x="869447" y="944819"/>
            <a:ext cx="4353560" cy="5444054"/>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IN" sz="1800" b="1" dirty="0">
                <a:latin typeface="Times New Roman" panose="02020603050405020304" pitchFamily="18" charset="0"/>
                <a:cs typeface="Times New Roman" panose="02020603050405020304" pitchFamily="18" charset="0"/>
              </a:rPr>
              <a:t>Steps taken by India</a:t>
            </a:r>
            <a:r>
              <a:rPr lang="en-IN" b="1" dirty="0">
                <a:latin typeface="Times New Roman" panose="02020603050405020304" pitchFamily="18" charset="0"/>
                <a:cs typeface="Times New Roman" panose="02020603050405020304" pitchFamily="18" charset="0"/>
              </a:rPr>
              <a:t>n</a:t>
            </a:r>
            <a:r>
              <a:rPr lang="en-IN" sz="1800" b="1" dirty="0">
                <a:latin typeface="Times New Roman" panose="02020603050405020304" pitchFamily="18" charset="0"/>
                <a:cs typeface="Times New Roman" panose="02020603050405020304" pitchFamily="18" charset="0"/>
              </a:rPr>
              <a:t> Government</a:t>
            </a:r>
          </a:p>
          <a:p>
            <a:pPr marL="538163" indent="-285750">
              <a:lnSpc>
                <a:spcPct val="150000"/>
              </a:lnSpc>
              <a:buFont typeface="Courier New" panose="02070309020205020404" pitchFamily="49" charset="0"/>
              <a:buChar char="o"/>
            </a:pPr>
            <a:r>
              <a:rPr lang="en-US" sz="1800" i="0" dirty="0">
                <a:solidFill>
                  <a:srgbClr val="000000"/>
                </a:solidFill>
                <a:effectLst/>
                <a:latin typeface="Times New Roman" panose="02020603050405020304" pitchFamily="18" charset="0"/>
                <a:cs typeface="Times New Roman" panose="02020603050405020304" pitchFamily="18" charset="0"/>
              </a:rPr>
              <a:t>Skill Development Programs (Skill India)</a:t>
            </a:r>
            <a:br>
              <a:rPr lang="en-IN" sz="1800" i="0" dirty="0">
                <a:solidFill>
                  <a:srgbClr val="000000"/>
                </a:solidFill>
                <a:effectLst/>
                <a:latin typeface="Times New Roman" panose="02020603050405020304" pitchFamily="18" charset="0"/>
                <a:cs typeface="Times New Roman" panose="02020603050405020304" pitchFamily="18" charset="0"/>
              </a:rPr>
            </a:br>
            <a:r>
              <a:rPr lang="en-IN" sz="1800" i="0" dirty="0">
                <a:solidFill>
                  <a:srgbClr val="000000"/>
                </a:solidFill>
                <a:effectLst/>
                <a:latin typeface="Times New Roman" panose="02020603050405020304" pitchFamily="18" charset="0"/>
                <a:cs typeface="Times New Roman" panose="02020603050405020304" pitchFamily="18" charset="0"/>
              </a:rPr>
              <a:t>Make in India</a:t>
            </a:r>
          </a:p>
          <a:p>
            <a:pPr marL="538163" indent="-285750">
              <a:lnSpc>
                <a:spcPct val="150000"/>
              </a:lnSpc>
              <a:buFont typeface="Courier New" panose="02070309020205020404" pitchFamily="49" charset="0"/>
              <a:buChar char="o"/>
            </a:pPr>
            <a:r>
              <a:rPr lang="en-IN" sz="1800" i="0" dirty="0">
                <a:solidFill>
                  <a:srgbClr val="000000"/>
                </a:solidFill>
                <a:effectLst/>
                <a:latin typeface="Times New Roman" panose="02020603050405020304" pitchFamily="18" charset="0"/>
                <a:cs typeface="Times New Roman" panose="02020603050405020304" pitchFamily="18" charset="0"/>
              </a:rPr>
              <a:t>Rural Employment Schemes (MGNREGA)</a:t>
            </a:r>
            <a:br>
              <a:rPr lang="en-IN" sz="1800" i="0" dirty="0">
                <a:solidFill>
                  <a:srgbClr val="000000"/>
                </a:solidFill>
                <a:effectLst/>
                <a:latin typeface="Times New Roman" panose="02020603050405020304" pitchFamily="18" charset="0"/>
                <a:cs typeface="Times New Roman" panose="02020603050405020304" pitchFamily="18" charset="0"/>
              </a:rPr>
            </a:br>
            <a:r>
              <a:rPr lang="en-IN" sz="1800" i="0" dirty="0">
                <a:solidFill>
                  <a:srgbClr val="000000"/>
                </a:solidFill>
                <a:effectLst/>
                <a:latin typeface="Times New Roman" panose="02020603050405020304" pitchFamily="18" charset="0"/>
                <a:cs typeface="Times New Roman" panose="02020603050405020304" pitchFamily="18" charset="0"/>
              </a:rPr>
              <a:t>Startup India</a:t>
            </a:r>
          </a:p>
          <a:p>
            <a:pPr marL="538163" indent="-285750">
              <a:lnSpc>
                <a:spcPct val="150000"/>
              </a:lnSpc>
              <a:buFont typeface="Courier New" panose="02070309020205020404" pitchFamily="49" charset="0"/>
              <a:buChar char="o"/>
            </a:pPr>
            <a:r>
              <a:rPr lang="en-IN" sz="1800" i="0" dirty="0">
                <a:solidFill>
                  <a:srgbClr val="000000"/>
                </a:solidFill>
                <a:effectLst/>
                <a:latin typeface="Times New Roman" panose="02020603050405020304" pitchFamily="18" charset="0"/>
                <a:cs typeface="Times New Roman" panose="02020603050405020304" pitchFamily="18" charset="0"/>
              </a:rPr>
              <a:t>Labour Reform</a:t>
            </a:r>
          </a:p>
          <a:p>
            <a:pPr marL="538163" indent="-285750">
              <a:lnSpc>
                <a:spcPct val="150000"/>
              </a:lnSpc>
              <a:buFont typeface="Courier New" panose="02070309020205020404" pitchFamily="49" charset="0"/>
              <a:buChar char="o"/>
            </a:pPr>
            <a:r>
              <a:rPr lang="en-US" dirty="0">
                <a:solidFill>
                  <a:srgbClr val="000000"/>
                </a:solidFill>
                <a:latin typeface="Times New Roman" panose="02020603050405020304" pitchFamily="18" charset="0"/>
                <a:cs typeface="Times New Roman" panose="02020603050405020304" pitchFamily="18" charset="0"/>
              </a:rPr>
              <a:t>Invest in Education and Skill Development</a:t>
            </a:r>
          </a:p>
          <a:p>
            <a:pPr marL="538163" indent="-285750">
              <a:lnSpc>
                <a:spcPct val="150000"/>
              </a:lnSpc>
              <a:buFont typeface="Courier New" panose="02070309020205020404" pitchFamily="49" charset="0"/>
              <a:buChar char="o"/>
            </a:pPr>
            <a:r>
              <a:rPr lang="en-IN" dirty="0">
                <a:solidFill>
                  <a:srgbClr val="000000"/>
                </a:solidFill>
                <a:latin typeface="Times New Roman" panose="02020603050405020304" pitchFamily="18" charset="0"/>
                <a:cs typeface="Times New Roman" panose="02020603050405020304" pitchFamily="18" charset="0"/>
              </a:rPr>
              <a:t>Promote Entrepreneurship</a:t>
            </a:r>
          </a:p>
          <a:p>
            <a:pPr marL="538163" indent="-285750">
              <a:lnSpc>
                <a:spcPct val="150000"/>
              </a:lnSpc>
              <a:buFont typeface="Courier New" panose="02070309020205020404" pitchFamily="49" charset="0"/>
              <a:buChar char="o"/>
            </a:pPr>
            <a:r>
              <a:rPr lang="en-IN" dirty="0">
                <a:solidFill>
                  <a:srgbClr val="000000"/>
                </a:solidFill>
                <a:latin typeface="Times New Roman" panose="02020603050405020304" pitchFamily="18" charset="0"/>
                <a:cs typeface="Times New Roman" panose="02020603050405020304" pitchFamily="18" charset="0"/>
              </a:rPr>
              <a:t>Labor Market Reforms</a:t>
            </a:r>
          </a:p>
          <a:p>
            <a:pPr marL="538163" indent="-285750">
              <a:lnSpc>
                <a:spcPct val="150000"/>
              </a:lnSpc>
              <a:buFont typeface="Courier New" panose="02070309020205020404" pitchFamily="49" charset="0"/>
              <a:buChar char="o"/>
            </a:pPr>
            <a:r>
              <a:rPr lang="en-IN" dirty="0">
                <a:solidFill>
                  <a:srgbClr val="000000"/>
                </a:solidFill>
                <a:latin typeface="Times New Roman" panose="02020603050405020304" pitchFamily="18" charset="0"/>
                <a:cs typeface="Times New Roman" panose="02020603050405020304" pitchFamily="18" charset="0"/>
              </a:rPr>
              <a:t>Diversification of the Economy</a:t>
            </a:r>
          </a:p>
        </p:txBody>
      </p:sp>
      <p:pic>
        <p:nvPicPr>
          <p:cNvPr id="5124" name="Picture 4">
            <a:extLst>
              <a:ext uri="{FF2B5EF4-FFF2-40B4-BE49-F238E27FC236}">
                <a16:creationId xmlns:a16="http://schemas.microsoft.com/office/drawing/2014/main" id="{77D589BF-B4E6-CC35-DE79-03B66F7775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4253" y="1096522"/>
            <a:ext cx="6099547" cy="5125729"/>
          </a:xfrm>
          <a:prstGeom prst="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9001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F6712E-7B76-2A84-3726-FE0D71818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7687" cy="6855574"/>
          </a:xfrm>
          <a:prstGeom prst="rect">
            <a:avLst/>
          </a:prstGeom>
        </p:spPr>
      </p:pic>
      <p:pic>
        <p:nvPicPr>
          <p:cNvPr id="11" name="Picture 10">
            <a:extLst>
              <a:ext uri="{FF2B5EF4-FFF2-40B4-BE49-F238E27FC236}">
                <a16:creationId xmlns:a16="http://schemas.microsoft.com/office/drawing/2014/main" id="{741521C4-A162-659D-928D-8CDC2D8F7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6739" y="-1"/>
            <a:ext cx="1605261" cy="481213"/>
          </a:xfrm>
          <a:prstGeom prst="rect">
            <a:avLst/>
          </a:prstGeom>
        </p:spPr>
      </p:pic>
      <p:sp>
        <p:nvSpPr>
          <p:cNvPr id="12" name="Date Placeholder 11">
            <a:extLst>
              <a:ext uri="{FF2B5EF4-FFF2-40B4-BE49-F238E27FC236}">
                <a16:creationId xmlns:a16="http://schemas.microsoft.com/office/drawing/2014/main" id="{AA33E66C-5533-EFA1-D3CA-334E4A4E33B7}"/>
              </a:ext>
            </a:extLst>
          </p:cNvPr>
          <p:cNvSpPr>
            <a:spLocks noGrp="1"/>
          </p:cNvSpPr>
          <p:nvPr>
            <p:ph type="dt" sz="half" idx="10"/>
          </p:nvPr>
        </p:nvSpPr>
        <p:spPr/>
        <p:txBody>
          <a:bodyPr/>
          <a:lstStyle/>
          <a:p>
            <a:fld id="{03F25507-FAEA-41A5-AFBD-03184C9EFA07}" type="datetime1">
              <a:rPr lang="en-IN" smtClean="0"/>
              <a:t>04-08-2024</a:t>
            </a:fld>
            <a:endParaRPr lang="en-IN"/>
          </a:p>
        </p:txBody>
      </p:sp>
      <p:sp>
        <p:nvSpPr>
          <p:cNvPr id="13" name="Footer Placeholder 12">
            <a:extLst>
              <a:ext uri="{FF2B5EF4-FFF2-40B4-BE49-F238E27FC236}">
                <a16:creationId xmlns:a16="http://schemas.microsoft.com/office/drawing/2014/main" id="{5E677CA5-F4C4-8245-A42E-373CE6B3708C}"/>
              </a:ext>
            </a:extLst>
          </p:cNvPr>
          <p:cNvSpPr>
            <a:spLocks noGrp="1"/>
          </p:cNvSpPr>
          <p:nvPr>
            <p:ph type="ftr" sz="quarter" idx="11"/>
          </p:nvPr>
        </p:nvSpPr>
        <p:spPr/>
        <p:txBody>
          <a:bodyPr/>
          <a:lstStyle/>
          <a:p>
            <a:r>
              <a:rPr lang="en-IN"/>
              <a:t>MANAGERIAL ECONOMICS</a:t>
            </a:r>
          </a:p>
        </p:txBody>
      </p:sp>
      <p:sp>
        <p:nvSpPr>
          <p:cNvPr id="14" name="Slide Number Placeholder 13">
            <a:extLst>
              <a:ext uri="{FF2B5EF4-FFF2-40B4-BE49-F238E27FC236}">
                <a16:creationId xmlns:a16="http://schemas.microsoft.com/office/drawing/2014/main" id="{ADFCF308-6B86-8DB2-A8EC-B2E5822BFD71}"/>
              </a:ext>
            </a:extLst>
          </p:cNvPr>
          <p:cNvSpPr>
            <a:spLocks noGrp="1"/>
          </p:cNvSpPr>
          <p:nvPr>
            <p:ph type="sldNum" sz="quarter" idx="12"/>
          </p:nvPr>
        </p:nvSpPr>
        <p:spPr/>
        <p:txBody>
          <a:bodyPr/>
          <a:lstStyle/>
          <a:p>
            <a:fld id="{7C69CBEE-AD62-4E88-ABAD-B3B5A28A9EC1}" type="slidenum">
              <a:rPr lang="en-IN" smtClean="0"/>
              <a:t>13</a:t>
            </a:fld>
            <a:endParaRPr lang="en-IN"/>
          </a:p>
        </p:txBody>
      </p:sp>
      <p:pic>
        <p:nvPicPr>
          <p:cNvPr id="6146" name="Picture 2">
            <a:extLst>
              <a:ext uri="{FF2B5EF4-FFF2-40B4-BE49-F238E27FC236}">
                <a16:creationId xmlns:a16="http://schemas.microsoft.com/office/drawing/2014/main" id="{B4F35B97-FB76-5E06-F46D-B0BFE3F04F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851" y="590937"/>
            <a:ext cx="3456749" cy="2763798"/>
          </a:xfrm>
          <a:prstGeom prst="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pic>
        <p:nvPicPr>
          <p:cNvPr id="6147" name="Picture 3">
            <a:extLst>
              <a:ext uri="{FF2B5EF4-FFF2-40B4-BE49-F238E27FC236}">
                <a16:creationId xmlns:a16="http://schemas.microsoft.com/office/drawing/2014/main" id="{D974A370-2F5A-EE69-8990-8B18ED8836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851" y="3488834"/>
            <a:ext cx="3452435" cy="2879025"/>
          </a:xfrm>
          <a:prstGeom prst="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702A1EAC-E58F-3A54-79D9-8961A4D68D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537078"/>
            <a:ext cx="3664837" cy="5830781"/>
          </a:xfrm>
          <a:prstGeom prst="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pic>
        <p:nvPicPr>
          <p:cNvPr id="6149" name="Picture 5">
            <a:extLst>
              <a:ext uri="{FF2B5EF4-FFF2-40B4-BE49-F238E27FC236}">
                <a16:creationId xmlns:a16="http://schemas.microsoft.com/office/drawing/2014/main" id="{0BF5E497-2CA5-2E0F-5688-F4C8CD0E03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65437" y="563639"/>
            <a:ext cx="2890519" cy="5804220"/>
          </a:xfrm>
          <a:prstGeom prst="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436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FF6712E-7B76-2A84-3726-FE0D718188D7}"/>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r="25"/>
          <a:stretch/>
        </p:blipFill>
        <p:spPr>
          <a:xfrm>
            <a:off x="20" y="10"/>
            <a:ext cx="12188930" cy="6857990"/>
          </a:xfrm>
          <a:prstGeom prst="rect">
            <a:avLst/>
          </a:prstGeom>
        </p:spPr>
      </p:pic>
      <p:sp>
        <p:nvSpPr>
          <p:cNvPr id="2" name="Title 1">
            <a:extLst>
              <a:ext uri="{FF2B5EF4-FFF2-40B4-BE49-F238E27FC236}">
                <a16:creationId xmlns:a16="http://schemas.microsoft.com/office/drawing/2014/main" id="{DCFB7F7B-B9A0-FDC1-DAB2-60D07E36747A}"/>
              </a:ext>
            </a:extLst>
          </p:cNvPr>
          <p:cNvSpPr>
            <a:spLocks noGrp="1"/>
          </p:cNvSpPr>
          <p:nvPr>
            <p:ph type="title"/>
          </p:nvPr>
        </p:nvSpPr>
        <p:spPr>
          <a:xfrm>
            <a:off x="1524000" y="3072383"/>
            <a:ext cx="9144000" cy="1113220"/>
          </a:xfrm>
        </p:spPr>
        <p:txBody>
          <a:bodyPr vert="horz" lIns="91440" tIns="45720" rIns="91440" bIns="45720" rtlCol="0" anchor="b">
            <a:normAutofit/>
          </a:bodyPr>
          <a:lstStyle/>
          <a:p>
            <a:pPr algn="ctr"/>
            <a:r>
              <a:rPr lang="en-US" sz="6600" dirty="0">
                <a:solidFill>
                  <a:schemeClr val="bg1"/>
                </a:solidFill>
              </a:rPr>
              <a:t>THANK YOU</a:t>
            </a:r>
          </a:p>
        </p:txBody>
      </p:sp>
      <p:sp>
        <p:nvSpPr>
          <p:cNvPr id="2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ate Placeholder 11">
            <a:extLst>
              <a:ext uri="{FF2B5EF4-FFF2-40B4-BE49-F238E27FC236}">
                <a16:creationId xmlns:a16="http://schemas.microsoft.com/office/drawing/2014/main" id="{AA33E66C-5533-EFA1-D3CA-334E4A4E33B7}"/>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fld id="{03F25507-FAEA-41A5-AFBD-03184C9EFA07}" type="datetime1">
              <a:rPr lang="en-US">
                <a:solidFill>
                  <a:srgbClr val="FFFFFF"/>
                </a:solidFill>
                <a:latin typeface="Calibri" panose="020F0502020204030204"/>
              </a:rPr>
              <a:pPr>
                <a:spcAft>
                  <a:spcPts val="600"/>
                </a:spcAft>
                <a:defRPr/>
              </a:pPr>
              <a:t>8/4/2024</a:t>
            </a:fld>
            <a:endParaRPr lang="en-US">
              <a:solidFill>
                <a:srgbClr val="FFFFFF"/>
              </a:solidFill>
              <a:latin typeface="Calibri" panose="020F0502020204030204"/>
            </a:endParaRPr>
          </a:p>
        </p:txBody>
      </p:sp>
      <p:sp>
        <p:nvSpPr>
          <p:cNvPr id="13" name="Footer Placeholder 12">
            <a:extLst>
              <a:ext uri="{FF2B5EF4-FFF2-40B4-BE49-F238E27FC236}">
                <a16:creationId xmlns:a16="http://schemas.microsoft.com/office/drawing/2014/main" id="{5E677CA5-F4C4-8245-A42E-373CE6B3708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rgbClr val="FFFFFF"/>
                </a:solidFill>
                <a:latin typeface="Calibri" panose="020F0502020204030204"/>
                <a:ea typeface="+mn-ea"/>
                <a:cs typeface="+mn-cs"/>
              </a:rPr>
              <a:t>MANAGERIAL ECONOMICS</a:t>
            </a:r>
          </a:p>
        </p:txBody>
      </p:sp>
      <p:sp>
        <p:nvSpPr>
          <p:cNvPr id="14" name="Slide Number Placeholder 13">
            <a:extLst>
              <a:ext uri="{FF2B5EF4-FFF2-40B4-BE49-F238E27FC236}">
                <a16:creationId xmlns:a16="http://schemas.microsoft.com/office/drawing/2014/main" id="{ADFCF308-6B86-8DB2-A8EC-B2E5822BFD7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7C69CBEE-AD62-4E88-ABAD-B3B5A28A9EC1}" type="slidenum">
              <a:rPr lang="en-US">
                <a:solidFill>
                  <a:srgbClr val="FFFFFF"/>
                </a:solidFill>
                <a:latin typeface="Calibri" panose="020F0502020204030204"/>
              </a:rPr>
              <a:pPr>
                <a:spcAft>
                  <a:spcPts val="600"/>
                </a:spcAft>
                <a:defRPr/>
              </a:pPr>
              <a:t>14</a:t>
            </a:fld>
            <a:endParaRPr lang="en-US">
              <a:solidFill>
                <a:srgbClr val="FFFFFF"/>
              </a:solidFill>
              <a:latin typeface="Calibri" panose="020F0502020204030204"/>
            </a:endParaRPr>
          </a:p>
        </p:txBody>
      </p:sp>
      <p:pic>
        <p:nvPicPr>
          <p:cNvPr id="11" name="Picture 10">
            <a:extLst>
              <a:ext uri="{FF2B5EF4-FFF2-40B4-BE49-F238E27FC236}">
                <a16:creationId xmlns:a16="http://schemas.microsoft.com/office/drawing/2014/main" id="{741521C4-A162-659D-928D-8CDC2D8F7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6739" y="-1"/>
            <a:ext cx="1605261" cy="481213"/>
          </a:xfrm>
          <a:prstGeom prst="rect">
            <a:avLst/>
          </a:prstGeom>
        </p:spPr>
      </p:pic>
    </p:spTree>
    <p:extLst>
      <p:ext uri="{BB962C8B-B14F-4D97-AF65-F5344CB8AC3E}">
        <p14:creationId xmlns:p14="http://schemas.microsoft.com/office/powerpoint/2010/main" val="30788612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F6712E-7B76-2A84-3726-FE0D71818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7687" cy="6855574"/>
          </a:xfrm>
          <a:prstGeom prst="rect">
            <a:avLst/>
          </a:prstGeom>
        </p:spPr>
      </p:pic>
      <p:pic>
        <p:nvPicPr>
          <p:cNvPr id="11" name="Picture 10">
            <a:extLst>
              <a:ext uri="{FF2B5EF4-FFF2-40B4-BE49-F238E27FC236}">
                <a16:creationId xmlns:a16="http://schemas.microsoft.com/office/drawing/2014/main" id="{741521C4-A162-659D-928D-8CDC2D8F7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6739" y="-1"/>
            <a:ext cx="1605261" cy="481213"/>
          </a:xfrm>
          <a:prstGeom prst="rect">
            <a:avLst/>
          </a:prstGeom>
        </p:spPr>
      </p:pic>
      <p:sp>
        <p:nvSpPr>
          <p:cNvPr id="12" name="Date Placeholder 11">
            <a:extLst>
              <a:ext uri="{FF2B5EF4-FFF2-40B4-BE49-F238E27FC236}">
                <a16:creationId xmlns:a16="http://schemas.microsoft.com/office/drawing/2014/main" id="{AA33E66C-5533-EFA1-D3CA-334E4A4E33B7}"/>
              </a:ext>
            </a:extLst>
          </p:cNvPr>
          <p:cNvSpPr>
            <a:spLocks noGrp="1"/>
          </p:cNvSpPr>
          <p:nvPr>
            <p:ph type="dt" sz="half" idx="10"/>
          </p:nvPr>
        </p:nvSpPr>
        <p:spPr/>
        <p:txBody>
          <a:bodyPr/>
          <a:lstStyle/>
          <a:p>
            <a:fld id="{03F25507-FAEA-41A5-AFBD-03184C9EFA07}" type="datetime1">
              <a:rPr lang="en-IN" smtClean="0"/>
              <a:t>04-08-2024</a:t>
            </a:fld>
            <a:endParaRPr lang="en-IN"/>
          </a:p>
        </p:txBody>
      </p:sp>
      <p:sp>
        <p:nvSpPr>
          <p:cNvPr id="13" name="Footer Placeholder 12">
            <a:extLst>
              <a:ext uri="{FF2B5EF4-FFF2-40B4-BE49-F238E27FC236}">
                <a16:creationId xmlns:a16="http://schemas.microsoft.com/office/drawing/2014/main" id="{5E677CA5-F4C4-8245-A42E-373CE6B3708C}"/>
              </a:ext>
            </a:extLst>
          </p:cNvPr>
          <p:cNvSpPr>
            <a:spLocks noGrp="1"/>
          </p:cNvSpPr>
          <p:nvPr>
            <p:ph type="ftr" sz="quarter" idx="11"/>
          </p:nvPr>
        </p:nvSpPr>
        <p:spPr/>
        <p:txBody>
          <a:bodyPr/>
          <a:lstStyle/>
          <a:p>
            <a:r>
              <a:rPr lang="en-IN"/>
              <a:t>MANAGERIAL ECONOMICS</a:t>
            </a:r>
          </a:p>
        </p:txBody>
      </p:sp>
      <p:sp>
        <p:nvSpPr>
          <p:cNvPr id="14" name="Slide Number Placeholder 13">
            <a:extLst>
              <a:ext uri="{FF2B5EF4-FFF2-40B4-BE49-F238E27FC236}">
                <a16:creationId xmlns:a16="http://schemas.microsoft.com/office/drawing/2014/main" id="{ADFCF308-6B86-8DB2-A8EC-B2E5822BFD71}"/>
              </a:ext>
            </a:extLst>
          </p:cNvPr>
          <p:cNvSpPr>
            <a:spLocks noGrp="1"/>
          </p:cNvSpPr>
          <p:nvPr>
            <p:ph type="sldNum" sz="quarter" idx="12"/>
          </p:nvPr>
        </p:nvSpPr>
        <p:spPr/>
        <p:txBody>
          <a:bodyPr/>
          <a:lstStyle/>
          <a:p>
            <a:fld id="{7C69CBEE-AD62-4E88-ABAD-B3B5A28A9EC1}" type="slidenum">
              <a:rPr lang="en-IN" smtClean="0"/>
              <a:t>2</a:t>
            </a:fld>
            <a:endParaRPr lang="en-IN"/>
          </a:p>
        </p:txBody>
      </p:sp>
      <p:sp>
        <p:nvSpPr>
          <p:cNvPr id="2" name="Title 14">
            <a:extLst>
              <a:ext uri="{FF2B5EF4-FFF2-40B4-BE49-F238E27FC236}">
                <a16:creationId xmlns:a16="http://schemas.microsoft.com/office/drawing/2014/main" id="{5957CE5D-2A1F-1B26-BF0C-71E7D43142F9}"/>
              </a:ext>
            </a:extLst>
          </p:cNvPr>
          <p:cNvSpPr>
            <a:spLocks noGrp="1"/>
          </p:cNvSpPr>
          <p:nvPr>
            <p:ph type="title"/>
          </p:nvPr>
        </p:nvSpPr>
        <p:spPr>
          <a:xfrm>
            <a:off x="1813943" y="247530"/>
            <a:ext cx="8559800" cy="644208"/>
          </a:xfrm>
        </p:spPr>
        <p:txBody>
          <a:bodyPr>
            <a:normAutofit fontScale="90000"/>
          </a:bodyPr>
          <a:lstStyle/>
          <a:p>
            <a:r>
              <a:rPr lang="en-IN" sz="3600" b="1" dirty="0">
                <a:latin typeface="Times New Roman" panose="02020603050405020304" pitchFamily="18" charset="0"/>
                <a:cs typeface="Times New Roman" panose="02020603050405020304" pitchFamily="18" charset="0"/>
              </a:rPr>
              <a:t>SECTOR-WISE EMPLOYMENT IN INDIA </a:t>
            </a:r>
          </a:p>
        </p:txBody>
      </p:sp>
      <p:sp>
        <p:nvSpPr>
          <p:cNvPr id="6" name="TextBox 5">
            <a:extLst>
              <a:ext uri="{FF2B5EF4-FFF2-40B4-BE49-F238E27FC236}">
                <a16:creationId xmlns:a16="http://schemas.microsoft.com/office/drawing/2014/main" id="{BFB1F809-49A5-7971-7A7A-4E0F5A825FF8}"/>
              </a:ext>
            </a:extLst>
          </p:cNvPr>
          <p:cNvSpPr txBox="1"/>
          <p:nvPr/>
        </p:nvSpPr>
        <p:spPr>
          <a:xfrm>
            <a:off x="838200" y="996650"/>
            <a:ext cx="5257800" cy="5444054"/>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In India, the </a:t>
            </a:r>
            <a:r>
              <a:rPr lang="en-US" b="1" dirty="0">
                <a:latin typeface="Times New Roman" panose="02020603050405020304" pitchFamily="18" charset="0"/>
                <a:cs typeface="Times New Roman" panose="02020603050405020304" pitchFamily="18" charset="0"/>
              </a:rPr>
              <a:t>Agricultural Sector </a:t>
            </a:r>
            <a:r>
              <a:rPr lang="en-US" dirty="0">
                <a:latin typeface="Times New Roman" panose="02020603050405020304" pitchFamily="18" charset="0"/>
                <a:cs typeface="Times New Roman" panose="02020603050405020304" pitchFamily="18" charset="0"/>
              </a:rPr>
              <a:t>is the largest employer, engaging around </a:t>
            </a:r>
            <a:r>
              <a:rPr lang="en-US" b="1" dirty="0">
                <a:latin typeface="Times New Roman" panose="02020603050405020304" pitchFamily="18" charset="0"/>
                <a:cs typeface="Times New Roman" panose="02020603050405020304" pitchFamily="18" charset="0"/>
              </a:rPr>
              <a:t>42% </a:t>
            </a:r>
            <a:r>
              <a:rPr lang="en-US" dirty="0">
                <a:latin typeface="Times New Roman" panose="02020603050405020304" pitchFamily="18" charset="0"/>
                <a:cs typeface="Times New Roman" panose="02020603050405020304" pitchFamily="18" charset="0"/>
              </a:rPr>
              <a:t>of the workforce, primarily in rural areas through farming, livestock, forestry, and fishing, with a high level of informal employment. </a:t>
            </a:r>
          </a:p>
          <a:p>
            <a:pPr marL="285750" indent="-285750" algn="just">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Industrial Sector </a:t>
            </a:r>
            <a:r>
              <a:rPr lang="en-US" dirty="0">
                <a:latin typeface="Times New Roman" panose="02020603050405020304" pitchFamily="18" charset="0"/>
                <a:cs typeface="Times New Roman" panose="02020603050405020304" pitchFamily="18" charset="0"/>
              </a:rPr>
              <a:t>employs about </a:t>
            </a:r>
            <a:r>
              <a:rPr lang="en-US" b="1" dirty="0">
                <a:latin typeface="Times New Roman" panose="02020603050405020304" pitchFamily="18" charset="0"/>
                <a:cs typeface="Times New Roman" panose="02020603050405020304" pitchFamily="18" charset="0"/>
              </a:rPr>
              <a:t>26% </a:t>
            </a:r>
            <a:r>
              <a:rPr lang="en-US" dirty="0">
                <a:latin typeface="Times New Roman" panose="02020603050405020304" pitchFamily="18" charset="0"/>
                <a:cs typeface="Times New Roman" panose="02020603050405020304" pitchFamily="18" charset="0"/>
              </a:rPr>
              <a:t>of the workforce, with key sub-sectors including manufacturing, mining, construction, and utilities, and major employment hubs in states like Maharashtra, Gujarat, Tamil Nadu, and Karnataka, driven by industries such as automotive, textiles, pharmaceuticals, and construction, encompassing both formal and informal employment. </a:t>
            </a:r>
          </a:p>
        </p:txBody>
      </p:sp>
      <p:sp>
        <p:nvSpPr>
          <p:cNvPr id="19" name="TextBox 18">
            <a:extLst>
              <a:ext uri="{FF2B5EF4-FFF2-40B4-BE49-F238E27FC236}">
                <a16:creationId xmlns:a16="http://schemas.microsoft.com/office/drawing/2014/main" id="{83A20C11-8FAA-8240-7871-4BF780A887B9}"/>
              </a:ext>
            </a:extLst>
          </p:cNvPr>
          <p:cNvSpPr txBox="1"/>
          <p:nvPr/>
        </p:nvSpPr>
        <p:spPr>
          <a:xfrm>
            <a:off x="6313060" y="1536756"/>
            <a:ext cx="5076309" cy="3782061"/>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Service Sector</a:t>
            </a:r>
            <a:r>
              <a:rPr lang="en-US" dirty="0">
                <a:latin typeface="Times New Roman" panose="02020603050405020304" pitchFamily="18" charset="0"/>
                <a:cs typeface="Times New Roman" panose="02020603050405020304" pitchFamily="18" charset="0"/>
              </a:rPr>
              <a:t>, contributing the most to India's GDP, employs approximately </a:t>
            </a:r>
            <a:r>
              <a:rPr lang="en-US" b="1" dirty="0">
                <a:latin typeface="Times New Roman" panose="02020603050405020304" pitchFamily="18" charset="0"/>
                <a:cs typeface="Times New Roman" panose="02020603050405020304" pitchFamily="18" charset="0"/>
              </a:rPr>
              <a:t>32% </a:t>
            </a:r>
            <a:r>
              <a:rPr lang="en-US" dirty="0">
                <a:latin typeface="Times New Roman" panose="02020603050405020304" pitchFamily="18" charset="0"/>
                <a:cs typeface="Times New Roman" panose="02020603050405020304" pitchFamily="18" charset="0"/>
              </a:rPr>
              <a:t>of the workforce in IT services, financial services, real estate, retail, hospitality, healthcare, education, and transportation, with major urban centers like Bangalore, Mumbai, Delhi, Hyderabad, and Pune serving as employment hubs, particularly in rapidly growing fields like IT, e-commerce, and startups.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19778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F6712E-7B76-2A84-3726-FE0D71818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7687" cy="6855574"/>
          </a:xfrm>
          <a:prstGeom prst="rect">
            <a:avLst/>
          </a:prstGeom>
        </p:spPr>
      </p:pic>
      <p:pic>
        <p:nvPicPr>
          <p:cNvPr id="11" name="Picture 10">
            <a:extLst>
              <a:ext uri="{FF2B5EF4-FFF2-40B4-BE49-F238E27FC236}">
                <a16:creationId xmlns:a16="http://schemas.microsoft.com/office/drawing/2014/main" id="{741521C4-A162-659D-928D-8CDC2D8F7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6739" y="-1"/>
            <a:ext cx="1605261" cy="481213"/>
          </a:xfrm>
          <a:prstGeom prst="rect">
            <a:avLst/>
          </a:prstGeom>
        </p:spPr>
      </p:pic>
      <p:sp>
        <p:nvSpPr>
          <p:cNvPr id="15" name="Title 14">
            <a:extLst>
              <a:ext uri="{FF2B5EF4-FFF2-40B4-BE49-F238E27FC236}">
                <a16:creationId xmlns:a16="http://schemas.microsoft.com/office/drawing/2014/main" id="{81B19871-870F-134A-C8EB-1097BF0A1064}"/>
              </a:ext>
            </a:extLst>
          </p:cNvPr>
          <p:cNvSpPr>
            <a:spLocks noGrp="1"/>
          </p:cNvSpPr>
          <p:nvPr>
            <p:ph type="title"/>
          </p:nvPr>
        </p:nvSpPr>
        <p:spPr>
          <a:xfrm>
            <a:off x="1813943" y="247530"/>
            <a:ext cx="8559800" cy="644208"/>
          </a:xfrm>
        </p:spPr>
        <p:txBody>
          <a:bodyPr>
            <a:normAutofit fontScale="90000"/>
          </a:bodyPr>
          <a:lstStyle/>
          <a:p>
            <a:r>
              <a:rPr lang="en-IN" sz="3600" b="1" dirty="0">
                <a:latin typeface="Times New Roman" panose="02020603050405020304" pitchFamily="18" charset="0"/>
                <a:cs typeface="Times New Roman" panose="02020603050405020304" pitchFamily="18" charset="0"/>
              </a:rPr>
              <a:t>SECTOR-WISE EMPLOYMENT IN INDIA </a:t>
            </a:r>
          </a:p>
        </p:txBody>
      </p:sp>
      <p:sp>
        <p:nvSpPr>
          <p:cNvPr id="12" name="Date Placeholder 11">
            <a:extLst>
              <a:ext uri="{FF2B5EF4-FFF2-40B4-BE49-F238E27FC236}">
                <a16:creationId xmlns:a16="http://schemas.microsoft.com/office/drawing/2014/main" id="{AA33E66C-5533-EFA1-D3CA-334E4A4E33B7}"/>
              </a:ext>
            </a:extLst>
          </p:cNvPr>
          <p:cNvSpPr>
            <a:spLocks noGrp="1"/>
          </p:cNvSpPr>
          <p:nvPr>
            <p:ph type="dt" sz="half" idx="10"/>
          </p:nvPr>
        </p:nvSpPr>
        <p:spPr/>
        <p:txBody>
          <a:bodyPr/>
          <a:lstStyle/>
          <a:p>
            <a:fld id="{03F25507-FAEA-41A5-AFBD-03184C9EFA07}" type="datetime1">
              <a:rPr lang="en-IN" smtClean="0"/>
              <a:t>04-08-2024</a:t>
            </a:fld>
            <a:endParaRPr lang="en-IN"/>
          </a:p>
        </p:txBody>
      </p:sp>
      <p:sp>
        <p:nvSpPr>
          <p:cNvPr id="13" name="Footer Placeholder 12">
            <a:extLst>
              <a:ext uri="{FF2B5EF4-FFF2-40B4-BE49-F238E27FC236}">
                <a16:creationId xmlns:a16="http://schemas.microsoft.com/office/drawing/2014/main" id="{5E677CA5-F4C4-8245-A42E-373CE6B3708C}"/>
              </a:ext>
            </a:extLst>
          </p:cNvPr>
          <p:cNvSpPr>
            <a:spLocks noGrp="1"/>
          </p:cNvSpPr>
          <p:nvPr>
            <p:ph type="ftr" sz="quarter" idx="11"/>
          </p:nvPr>
        </p:nvSpPr>
        <p:spPr/>
        <p:txBody>
          <a:bodyPr/>
          <a:lstStyle/>
          <a:p>
            <a:r>
              <a:rPr lang="en-IN"/>
              <a:t>MANAGERIAL ECONOMICS</a:t>
            </a:r>
          </a:p>
        </p:txBody>
      </p:sp>
      <p:sp>
        <p:nvSpPr>
          <p:cNvPr id="14" name="Slide Number Placeholder 13">
            <a:extLst>
              <a:ext uri="{FF2B5EF4-FFF2-40B4-BE49-F238E27FC236}">
                <a16:creationId xmlns:a16="http://schemas.microsoft.com/office/drawing/2014/main" id="{ADFCF308-6B86-8DB2-A8EC-B2E5822BFD71}"/>
              </a:ext>
            </a:extLst>
          </p:cNvPr>
          <p:cNvSpPr>
            <a:spLocks noGrp="1"/>
          </p:cNvSpPr>
          <p:nvPr>
            <p:ph type="sldNum" sz="quarter" idx="12"/>
          </p:nvPr>
        </p:nvSpPr>
        <p:spPr/>
        <p:txBody>
          <a:bodyPr/>
          <a:lstStyle/>
          <a:p>
            <a:fld id="{7C69CBEE-AD62-4E88-ABAD-B3B5A28A9EC1}" type="slidenum">
              <a:rPr lang="en-IN" smtClean="0"/>
              <a:t>3</a:t>
            </a:fld>
            <a:endParaRPr lang="en-IN"/>
          </a:p>
        </p:txBody>
      </p:sp>
      <p:pic>
        <p:nvPicPr>
          <p:cNvPr id="21" name="Picture 20" descr="A graph of a number of people&#10;&#10;Description automatically generated with medium confidence">
            <a:extLst>
              <a:ext uri="{FF2B5EF4-FFF2-40B4-BE49-F238E27FC236}">
                <a16:creationId xmlns:a16="http://schemas.microsoft.com/office/drawing/2014/main" id="{174FC338-351B-280F-7875-525440F826D2}"/>
              </a:ext>
            </a:extLst>
          </p:cNvPr>
          <p:cNvPicPr>
            <a:picLocks noChangeAspect="1"/>
          </p:cNvPicPr>
          <p:nvPr/>
        </p:nvPicPr>
        <p:blipFill rotWithShape="1">
          <a:blip r:embed="rId4">
            <a:extLst>
              <a:ext uri="{28A0092B-C50C-407E-A947-70E740481C1C}">
                <a14:useLocalDpi xmlns:a14="http://schemas.microsoft.com/office/drawing/2010/main" val="0"/>
              </a:ext>
            </a:extLst>
          </a:blip>
          <a:srcRect t="10139"/>
          <a:stretch/>
        </p:blipFill>
        <p:spPr>
          <a:xfrm>
            <a:off x="1084963" y="861072"/>
            <a:ext cx="10017760" cy="5391659"/>
          </a:xfrm>
          <a:prstGeom prst="rect">
            <a:avLst/>
          </a:prstGeom>
          <a:ln w="15875">
            <a:solidFill>
              <a:schemeClr val="tx2"/>
            </a:solidFill>
          </a:ln>
        </p:spPr>
      </p:pic>
    </p:spTree>
    <p:extLst>
      <p:ext uri="{BB962C8B-B14F-4D97-AF65-F5344CB8AC3E}">
        <p14:creationId xmlns:p14="http://schemas.microsoft.com/office/powerpoint/2010/main" val="27678336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F6712E-7B76-2A84-3726-FE0D71818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7687" cy="6855574"/>
          </a:xfrm>
          <a:prstGeom prst="rect">
            <a:avLst/>
          </a:prstGeom>
        </p:spPr>
      </p:pic>
      <p:pic>
        <p:nvPicPr>
          <p:cNvPr id="11" name="Picture 10">
            <a:extLst>
              <a:ext uri="{FF2B5EF4-FFF2-40B4-BE49-F238E27FC236}">
                <a16:creationId xmlns:a16="http://schemas.microsoft.com/office/drawing/2014/main" id="{741521C4-A162-659D-928D-8CDC2D8F7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6739" y="-1"/>
            <a:ext cx="1605261" cy="481213"/>
          </a:xfrm>
          <a:prstGeom prst="rect">
            <a:avLst/>
          </a:prstGeom>
        </p:spPr>
      </p:pic>
      <p:sp>
        <p:nvSpPr>
          <p:cNvPr id="12" name="Date Placeholder 11">
            <a:extLst>
              <a:ext uri="{FF2B5EF4-FFF2-40B4-BE49-F238E27FC236}">
                <a16:creationId xmlns:a16="http://schemas.microsoft.com/office/drawing/2014/main" id="{AA33E66C-5533-EFA1-D3CA-334E4A4E33B7}"/>
              </a:ext>
            </a:extLst>
          </p:cNvPr>
          <p:cNvSpPr>
            <a:spLocks noGrp="1"/>
          </p:cNvSpPr>
          <p:nvPr>
            <p:ph type="dt" sz="half" idx="10"/>
          </p:nvPr>
        </p:nvSpPr>
        <p:spPr/>
        <p:txBody>
          <a:bodyPr/>
          <a:lstStyle/>
          <a:p>
            <a:fld id="{03F25507-FAEA-41A5-AFBD-03184C9EFA07}" type="datetime1">
              <a:rPr lang="en-IN" smtClean="0"/>
              <a:t>04-08-2024</a:t>
            </a:fld>
            <a:endParaRPr lang="en-IN"/>
          </a:p>
        </p:txBody>
      </p:sp>
      <p:sp>
        <p:nvSpPr>
          <p:cNvPr id="13" name="Footer Placeholder 12">
            <a:extLst>
              <a:ext uri="{FF2B5EF4-FFF2-40B4-BE49-F238E27FC236}">
                <a16:creationId xmlns:a16="http://schemas.microsoft.com/office/drawing/2014/main" id="{5E677CA5-F4C4-8245-A42E-373CE6B3708C}"/>
              </a:ext>
            </a:extLst>
          </p:cNvPr>
          <p:cNvSpPr>
            <a:spLocks noGrp="1"/>
          </p:cNvSpPr>
          <p:nvPr>
            <p:ph type="ftr" sz="quarter" idx="11"/>
          </p:nvPr>
        </p:nvSpPr>
        <p:spPr/>
        <p:txBody>
          <a:bodyPr/>
          <a:lstStyle/>
          <a:p>
            <a:r>
              <a:rPr lang="en-IN" dirty="0"/>
              <a:t>MANAGERIAL ECONOMICS</a:t>
            </a:r>
          </a:p>
        </p:txBody>
      </p:sp>
      <p:sp>
        <p:nvSpPr>
          <p:cNvPr id="14" name="Slide Number Placeholder 13">
            <a:extLst>
              <a:ext uri="{FF2B5EF4-FFF2-40B4-BE49-F238E27FC236}">
                <a16:creationId xmlns:a16="http://schemas.microsoft.com/office/drawing/2014/main" id="{ADFCF308-6B86-8DB2-A8EC-B2E5822BFD71}"/>
              </a:ext>
            </a:extLst>
          </p:cNvPr>
          <p:cNvSpPr>
            <a:spLocks noGrp="1"/>
          </p:cNvSpPr>
          <p:nvPr>
            <p:ph type="sldNum" sz="quarter" idx="12"/>
          </p:nvPr>
        </p:nvSpPr>
        <p:spPr/>
        <p:txBody>
          <a:bodyPr/>
          <a:lstStyle/>
          <a:p>
            <a:fld id="{7C69CBEE-AD62-4E88-ABAD-B3B5A28A9EC1}" type="slidenum">
              <a:rPr lang="en-IN" smtClean="0"/>
              <a:t>4</a:t>
            </a:fld>
            <a:endParaRPr lang="en-IN"/>
          </a:p>
        </p:txBody>
      </p:sp>
      <p:sp>
        <p:nvSpPr>
          <p:cNvPr id="2" name="Title 14">
            <a:extLst>
              <a:ext uri="{FF2B5EF4-FFF2-40B4-BE49-F238E27FC236}">
                <a16:creationId xmlns:a16="http://schemas.microsoft.com/office/drawing/2014/main" id="{9716956B-EAB2-9BAD-2050-F8F367193370}"/>
              </a:ext>
            </a:extLst>
          </p:cNvPr>
          <p:cNvSpPr>
            <a:spLocks noGrp="1"/>
          </p:cNvSpPr>
          <p:nvPr>
            <p:ph type="title"/>
          </p:nvPr>
        </p:nvSpPr>
        <p:spPr>
          <a:xfrm>
            <a:off x="1813943" y="247530"/>
            <a:ext cx="8559800" cy="644208"/>
          </a:xfrm>
        </p:spPr>
        <p:txBody>
          <a:bodyPr>
            <a:normAutofit fontScale="90000"/>
          </a:bodyPr>
          <a:lstStyle/>
          <a:p>
            <a:r>
              <a:rPr lang="en-IN" sz="3600" b="1" dirty="0">
                <a:latin typeface="Times New Roman" panose="02020603050405020304" pitchFamily="18" charset="0"/>
                <a:cs typeface="Times New Roman" panose="02020603050405020304" pitchFamily="18" charset="0"/>
              </a:rPr>
              <a:t>SECTOR-WISE EMPLOYMENT IN INDIA </a:t>
            </a:r>
          </a:p>
        </p:txBody>
      </p:sp>
      <p:pic>
        <p:nvPicPr>
          <p:cNvPr id="6" name="Picture 5" descr="A graph of a number of people&#10;&#10;Description automatically generated with medium confidence">
            <a:extLst>
              <a:ext uri="{FF2B5EF4-FFF2-40B4-BE49-F238E27FC236}">
                <a16:creationId xmlns:a16="http://schemas.microsoft.com/office/drawing/2014/main" id="{404D46E5-EF31-8B49-5E54-9854C51DCF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8134" y="1533218"/>
            <a:ext cx="8051417" cy="4362450"/>
          </a:xfrm>
          <a:prstGeom prst="rect">
            <a:avLst/>
          </a:prstGeom>
          <a:ln w="15875">
            <a:solidFill>
              <a:schemeClr val="tx2"/>
            </a:solidFill>
          </a:ln>
        </p:spPr>
      </p:pic>
      <p:sp>
        <p:nvSpPr>
          <p:cNvPr id="9" name="Title 1">
            <a:extLst>
              <a:ext uri="{FF2B5EF4-FFF2-40B4-BE49-F238E27FC236}">
                <a16:creationId xmlns:a16="http://schemas.microsoft.com/office/drawing/2014/main" id="{7F10B437-0AF9-1B14-5B48-E602E979F39C}"/>
              </a:ext>
            </a:extLst>
          </p:cNvPr>
          <p:cNvSpPr txBox="1">
            <a:spLocks/>
          </p:cNvSpPr>
          <p:nvPr/>
        </p:nvSpPr>
        <p:spPr>
          <a:xfrm>
            <a:off x="838200" y="889010"/>
            <a:ext cx="4292600" cy="500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Wingdings" panose="05000000000000000000" pitchFamily="2" charset="2"/>
              <a:buChar char="q"/>
            </a:pPr>
            <a:r>
              <a:rPr lang="en-IN" sz="1800" b="1" dirty="0">
                <a:latin typeface="Times New Roman" panose="02020603050405020304" pitchFamily="18" charset="0"/>
                <a:cs typeface="Times New Roman" panose="02020603050405020304" pitchFamily="18" charset="0"/>
              </a:rPr>
              <a:t>Sector-wise Employment Data of 2023</a:t>
            </a:r>
          </a:p>
        </p:txBody>
      </p:sp>
    </p:spTree>
    <p:extLst>
      <p:ext uri="{BB962C8B-B14F-4D97-AF65-F5344CB8AC3E}">
        <p14:creationId xmlns:p14="http://schemas.microsoft.com/office/powerpoint/2010/main" val="22940508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F6712E-7B76-2A84-3726-FE0D71818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7687" cy="6855574"/>
          </a:xfrm>
          <a:prstGeom prst="rect">
            <a:avLst/>
          </a:prstGeom>
        </p:spPr>
      </p:pic>
      <p:pic>
        <p:nvPicPr>
          <p:cNvPr id="11" name="Picture 10">
            <a:extLst>
              <a:ext uri="{FF2B5EF4-FFF2-40B4-BE49-F238E27FC236}">
                <a16:creationId xmlns:a16="http://schemas.microsoft.com/office/drawing/2014/main" id="{741521C4-A162-659D-928D-8CDC2D8F7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6739" y="-1"/>
            <a:ext cx="1605261" cy="481213"/>
          </a:xfrm>
          <a:prstGeom prst="rect">
            <a:avLst/>
          </a:prstGeom>
        </p:spPr>
      </p:pic>
      <p:sp>
        <p:nvSpPr>
          <p:cNvPr id="12" name="Date Placeholder 11">
            <a:extLst>
              <a:ext uri="{FF2B5EF4-FFF2-40B4-BE49-F238E27FC236}">
                <a16:creationId xmlns:a16="http://schemas.microsoft.com/office/drawing/2014/main" id="{AA33E66C-5533-EFA1-D3CA-334E4A4E33B7}"/>
              </a:ext>
            </a:extLst>
          </p:cNvPr>
          <p:cNvSpPr>
            <a:spLocks noGrp="1"/>
          </p:cNvSpPr>
          <p:nvPr>
            <p:ph type="dt" sz="half" idx="10"/>
          </p:nvPr>
        </p:nvSpPr>
        <p:spPr/>
        <p:txBody>
          <a:bodyPr/>
          <a:lstStyle/>
          <a:p>
            <a:fld id="{03F25507-FAEA-41A5-AFBD-03184C9EFA07}" type="datetime1">
              <a:rPr lang="en-IN" smtClean="0"/>
              <a:t>04-08-2024</a:t>
            </a:fld>
            <a:endParaRPr lang="en-IN"/>
          </a:p>
        </p:txBody>
      </p:sp>
      <p:sp>
        <p:nvSpPr>
          <p:cNvPr id="13" name="Footer Placeholder 12">
            <a:extLst>
              <a:ext uri="{FF2B5EF4-FFF2-40B4-BE49-F238E27FC236}">
                <a16:creationId xmlns:a16="http://schemas.microsoft.com/office/drawing/2014/main" id="{5E677CA5-F4C4-8245-A42E-373CE6B3708C}"/>
              </a:ext>
            </a:extLst>
          </p:cNvPr>
          <p:cNvSpPr>
            <a:spLocks noGrp="1"/>
          </p:cNvSpPr>
          <p:nvPr>
            <p:ph type="ftr" sz="quarter" idx="11"/>
          </p:nvPr>
        </p:nvSpPr>
        <p:spPr/>
        <p:txBody>
          <a:bodyPr/>
          <a:lstStyle/>
          <a:p>
            <a:r>
              <a:rPr lang="en-IN"/>
              <a:t>MANAGERIAL ECONOMICS</a:t>
            </a:r>
          </a:p>
        </p:txBody>
      </p:sp>
      <p:sp>
        <p:nvSpPr>
          <p:cNvPr id="14" name="Slide Number Placeholder 13">
            <a:extLst>
              <a:ext uri="{FF2B5EF4-FFF2-40B4-BE49-F238E27FC236}">
                <a16:creationId xmlns:a16="http://schemas.microsoft.com/office/drawing/2014/main" id="{ADFCF308-6B86-8DB2-A8EC-B2E5822BFD71}"/>
              </a:ext>
            </a:extLst>
          </p:cNvPr>
          <p:cNvSpPr>
            <a:spLocks noGrp="1"/>
          </p:cNvSpPr>
          <p:nvPr>
            <p:ph type="sldNum" sz="quarter" idx="12"/>
          </p:nvPr>
        </p:nvSpPr>
        <p:spPr/>
        <p:txBody>
          <a:bodyPr/>
          <a:lstStyle/>
          <a:p>
            <a:fld id="{7C69CBEE-AD62-4E88-ABAD-B3B5A28A9EC1}" type="slidenum">
              <a:rPr lang="en-IN" smtClean="0"/>
              <a:t>5</a:t>
            </a:fld>
            <a:endParaRPr lang="en-IN"/>
          </a:p>
        </p:txBody>
      </p:sp>
      <p:sp>
        <p:nvSpPr>
          <p:cNvPr id="4" name="Title 3">
            <a:extLst>
              <a:ext uri="{FF2B5EF4-FFF2-40B4-BE49-F238E27FC236}">
                <a16:creationId xmlns:a16="http://schemas.microsoft.com/office/drawing/2014/main" id="{473BB3A0-EF71-E646-8666-BC1E3F3DFDE2}"/>
              </a:ext>
            </a:extLst>
          </p:cNvPr>
          <p:cNvSpPr>
            <a:spLocks noGrp="1"/>
          </p:cNvSpPr>
          <p:nvPr>
            <p:ph type="title"/>
          </p:nvPr>
        </p:nvSpPr>
        <p:spPr>
          <a:xfrm>
            <a:off x="2327023" y="45845"/>
            <a:ext cx="7533640" cy="589915"/>
          </a:xfrm>
        </p:spPr>
        <p:txBody>
          <a:bodyPr vert="horz" lIns="91440" tIns="45720" rIns="91440" bIns="45720" rtlCol="0" anchor="ctr">
            <a:normAutofit/>
          </a:bodyPr>
          <a:lstStyle/>
          <a:p>
            <a:r>
              <a:rPr lang="en-IN" sz="3200" b="1" dirty="0">
                <a:latin typeface="Times New Roman" panose="02020603050405020304" pitchFamily="18" charset="0"/>
                <a:cs typeface="Times New Roman" panose="02020603050405020304" pitchFamily="18" charset="0"/>
              </a:rPr>
              <a:t>STATE-WISE UNEMPLOYMENT DATA </a:t>
            </a:r>
          </a:p>
        </p:txBody>
      </p:sp>
      <p:graphicFrame>
        <p:nvGraphicFramePr>
          <p:cNvPr id="2" name="Chart 1">
            <a:extLst>
              <a:ext uri="{FF2B5EF4-FFF2-40B4-BE49-F238E27FC236}">
                <a16:creationId xmlns:a16="http://schemas.microsoft.com/office/drawing/2014/main" id="{0ADBEC3E-7D57-19DE-1B95-80B82BBCF6DD}"/>
              </a:ext>
            </a:extLst>
          </p:cNvPr>
          <p:cNvGraphicFramePr>
            <a:graphicFrameLocks/>
          </p:cNvGraphicFramePr>
          <p:nvPr>
            <p:extLst>
              <p:ext uri="{D42A27DB-BD31-4B8C-83A1-F6EECF244321}">
                <p14:modId xmlns:p14="http://schemas.microsoft.com/office/powerpoint/2010/main" val="3061501142"/>
              </p:ext>
            </p:extLst>
          </p:nvPr>
        </p:nvGraphicFramePr>
        <p:xfrm>
          <a:off x="5669280" y="1609031"/>
          <a:ext cx="5720089" cy="363751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Table 2">
            <a:extLst>
              <a:ext uri="{FF2B5EF4-FFF2-40B4-BE49-F238E27FC236}">
                <a16:creationId xmlns:a16="http://schemas.microsoft.com/office/drawing/2014/main" id="{FAAF759A-1AB6-758A-3F47-A7386CF7F051}"/>
              </a:ext>
            </a:extLst>
          </p:cNvPr>
          <p:cNvGraphicFramePr>
            <a:graphicFrameLocks noGrp="1"/>
          </p:cNvGraphicFramePr>
          <p:nvPr>
            <p:extLst>
              <p:ext uri="{D42A27DB-BD31-4B8C-83A1-F6EECF244321}">
                <p14:modId xmlns:p14="http://schemas.microsoft.com/office/powerpoint/2010/main" val="256277357"/>
              </p:ext>
            </p:extLst>
          </p:nvPr>
        </p:nvGraphicFramePr>
        <p:xfrm>
          <a:off x="802631" y="1211070"/>
          <a:ext cx="4582170" cy="5145280"/>
        </p:xfrm>
        <a:graphic>
          <a:graphicData uri="http://schemas.openxmlformats.org/drawingml/2006/table">
            <a:tbl>
              <a:tblPr>
                <a:tableStyleId>{5C22544A-7EE6-4342-B048-85BDC9FD1C3A}</a:tableStyleId>
              </a:tblPr>
              <a:tblGrid>
                <a:gridCol w="1745588">
                  <a:extLst>
                    <a:ext uri="{9D8B030D-6E8A-4147-A177-3AD203B41FA5}">
                      <a16:colId xmlns:a16="http://schemas.microsoft.com/office/drawing/2014/main" val="1189250785"/>
                    </a:ext>
                  </a:extLst>
                </a:gridCol>
                <a:gridCol w="2836582">
                  <a:extLst>
                    <a:ext uri="{9D8B030D-6E8A-4147-A177-3AD203B41FA5}">
                      <a16:colId xmlns:a16="http://schemas.microsoft.com/office/drawing/2014/main" val="2300545514"/>
                    </a:ext>
                  </a:extLst>
                </a:gridCol>
              </a:tblGrid>
              <a:tr h="183760">
                <a:tc>
                  <a:txBody>
                    <a:bodyPr/>
                    <a:lstStyle/>
                    <a:p>
                      <a:pPr algn="ctr" fontAlgn="ctr"/>
                      <a:r>
                        <a:rPr lang="en-IN" sz="900" b="1" u="none" strike="noStrike" dirty="0">
                          <a:effectLst/>
                        </a:rPr>
                        <a:t>STATE</a:t>
                      </a:r>
                      <a:endParaRPr lang="en-IN" sz="900" b="1" i="0" u="none" strike="noStrike" dirty="0">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b="1" u="none" strike="noStrike" dirty="0">
                          <a:effectLst/>
                        </a:rPr>
                        <a:t>UNEMPLOYMENT RATE (2023)</a:t>
                      </a:r>
                      <a:endParaRPr lang="en-IN" sz="900" b="1" i="0" u="none" strike="noStrike" dirty="0">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2447197"/>
                  </a:ext>
                </a:extLst>
              </a:tr>
              <a:tr h="183760">
                <a:tc>
                  <a:txBody>
                    <a:bodyPr/>
                    <a:lstStyle/>
                    <a:p>
                      <a:pPr algn="ctr" fontAlgn="ctr"/>
                      <a:r>
                        <a:rPr lang="en-IN" sz="900" u="none" strike="noStrike">
                          <a:effectLst/>
                        </a:rPr>
                        <a:t>Andhra Pradesh</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u="none" strike="noStrike">
                          <a:effectLst/>
                        </a:rPr>
                        <a:t>7.70%</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292323"/>
                  </a:ext>
                </a:extLst>
              </a:tr>
              <a:tr h="183760">
                <a:tc>
                  <a:txBody>
                    <a:bodyPr/>
                    <a:lstStyle/>
                    <a:p>
                      <a:pPr algn="ctr" fontAlgn="ctr"/>
                      <a:r>
                        <a:rPr lang="en-IN" sz="900" u="none" strike="noStrike">
                          <a:effectLst/>
                        </a:rPr>
                        <a:t>Assam</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u="none" strike="noStrike">
                          <a:effectLst/>
                        </a:rPr>
                        <a:t>4.70%</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8906591"/>
                  </a:ext>
                </a:extLst>
              </a:tr>
              <a:tr h="183760">
                <a:tc>
                  <a:txBody>
                    <a:bodyPr/>
                    <a:lstStyle/>
                    <a:p>
                      <a:pPr algn="ctr" fontAlgn="ctr"/>
                      <a:r>
                        <a:rPr lang="en-IN" sz="900" u="none" strike="noStrike">
                          <a:effectLst/>
                        </a:rPr>
                        <a:t>Bihar</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u="none" strike="noStrike">
                          <a:effectLst/>
                        </a:rPr>
                        <a:t>19.10%</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135182"/>
                  </a:ext>
                </a:extLst>
              </a:tr>
              <a:tr h="183760">
                <a:tc>
                  <a:txBody>
                    <a:bodyPr/>
                    <a:lstStyle/>
                    <a:p>
                      <a:pPr algn="ctr" fontAlgn="ctr"/>
                      <a:r>
                        <a:rPr lang="en-IN" sz="900" u="none" strike="noStrike" dirty="0">
                          <a:effectLst/>
                        </a:rPr>
                        <a:t>Chhattisgarh</a:t>
                      </a:r>
                      <a:endParaRPr lang="en-IN" sz="900" b="0" i="0" u="none" strike="noStrike" dirty="0">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u="none" strike="noStrike">
                          <a:effectLst/>
                        </a:rPr>
                        <a:t>3.40%</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8293616"/>
                  </a:ext>
                </a:extLst>
              </a:tr>
              <a:tr h="183760">
                <a:tc>
                  <a:txBody>
                    <a:bodyPr/>
                    <a:lstStyle/>
                    <a:p>
                      <a:pPr algn="ctr" fontAlgn="ctr"/>
                      <a:r>
                        <a:rPr lang="en-IN" sz="900" u="none" strike="noStrike">
                          <a:effectLst/>
                        </a:rPr>
                        <a:t>Delhi</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u="none" strike="noStrike" dirty="0">
                          <a:effectLst/>
                        </a:rPr>
                        <a:t>20.80%</a:t>
                      </a:r>
                      <a:endParaRPr lang="en-IN" sz="900" b="0" i="0" u="none" strike="noStrike" dirty="0">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945443"/>
                  </a:ext>
                </a:extLst>
              </a:tr>
              <a:tr h="183760">
                <a:tc>
                  <a:txBody>
                    <a:bodyPr/>
                    <a:lstStyle/>
                    <a:p>
                      <a:pPr algn="ctr" fontAlgn="ctr"/>
                      <a:r>
                        <a:rPr lang="en-IN" sz="900" u="none" strike="noStrike" dirty="0">
                          <a:effectLst/>
                        </a:rPr>
                        <a:t>Goa</a:t>
                      </a:r>
                      <a:endParaRPr lang="en-IN" sz="900" b="0" i="0" u="none" strike="noStrike" dirty="0">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u="none" strike="noStrike" dirty="0">
                          <a:effectLst/>
                        </a:rPr>
                        <a:t>9.90%</a:t>
                      </a:r>
                      <a:endParaRPr lang="en-IN" sz="900" b="0" i="0" u="none" strike="noStrike" dirty="0">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6859646"/>
                  </a:ext>
                </a:extLst>
              </a:tr>
              <a:tr h="183760">
                <a:tc>
                  <a:txBody>
                    <a:bodyPr/>
                    <a:lstStyle/>
                    <a:p>
                      <a:pPr algn="ctr" fontAlgn="ctr"/>
                      <a:r>
                        <a:rPr lang="en-IN" sz="900" u="none" strike="noStrike">
                          <a:effectLst/>
                        </a:rPr>
                        <a:t>Gujarat</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u="none" strike="noStrike" dirty="0">
                          <a:effectLst/>
                        </a:rPr>
                        <a:t>2.30%</a:t>
                      </a:r>
                      <a:endParaRPr lang="en-IN" sz="900" b="0" i="0" u="none" strike="noStrike" dirty="0">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1966599"/>
                  </a:ext>
                </a:extLst>
              </a:tr>
              <a:tr h="183760">
                <a:tc>
                  <a:txBody>
                    <a:bodyPr/>
                    <a:lstStyle/>
                    <a:p>
                      <a:pPr algn="ctr" fontAlgn="ctr"/>
                      <a:r>
                        <a:rPr lang="en-IN" sz="900" u="none" strike="noStrike">
                          <a:effectLst/>
                        </a:rPr>
                        <a:t>Haryana</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u="none" strike="noStrike" dirty="0">
                          <a:effectLst/>
                        </a:rPr>
                        <a:t>37.40%</a:t>
                      </a:r>
                      <a:endParaRPr lang="en-IN" sz="900" b="0" i="0" u="none" strike="noStrike" dirty="0">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2597068"/>
                  </a:ext>
                </a:extLst>
              </a:tr>
              <a:tr h="183760">
                <a:tc>
                  <a:txBody>
                    <a:bodyPr/>
                    <a:lstStyle/>
                    <a:p>
                      <a:pPr algn="ctr" fontAlgn="ctr"/>
                      <a:r>
                        <a:rPr lang="en-IN" sz="900" u="none" strike="noStrike">
                          <a:effectLst/>
                        </a:rPr>
                        <a:t>Himachal Pradesh</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u="none" strike="noStrike" dirty="0">
                          <a:effectLst/>
                        </a:rPr>
                        <a:t>7.60%</a:t>
                      </a:r>
                      <a:endParaRPr lang="en-IN" sz="900" b="0" i="0" u="none" strike="noStrike" dirty="0">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3612917"/>
                  </a:ext>
                </a:extLst>
              </a:tr>
              <a:tr h="183760">
                <a:tc>
                  <a:txBody>
                    <a:bodyPr/>
                    <a:lstStyle/>
                    <a:p>
                      <a:pPr algn="ctr" fontAlgn="ctr"/>
                      <a:r>
                        <a:rPr lang="en-IN" sz="900" u="none" strike="noStrike">
                          <a:effectLst/>
                        </a:rPr>
                        <a:t>Jammu &amp; Kashmir</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u="none" strike="noStrike">
                          <a:effectLst/>
                        </a:rPr>
                        <a:t>14.80%</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124317"/>
                  </a:ext>
                </a:extLst>
              </a:tr>
              <a:tr h="183760">
                <a:tc>
                  <a:txBody>
                    <a:bodyPr/>
                    <a:lstStyle/>
                    <a:p>
                      <a:pPr algn="ctr" fontAlgn="ctr"/>
                      <a:r>
                        <a:rPr lang="en-IN" sz="900" u="none" strike="noStrike">
                          <a:effectLst/>
                        </a:rPr>
                        <a:t>Jharkhand</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u="none" strike="noStrike" dirty="0">
                          <a:effectLst/>
                        </a:rPr>
                        <a:t>18%</a:t>
                      </a:r>
                      <a:endParaRPr lang="en-IN" sz="900" b="0" i="0" u="none" strike="noStrike" dirty="0">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7272257"/>
                  </a:ext>
                </a:extLst>
              </a:tr>
              <a:tr h="183760">
                <a:tc>
                  <a:txBody>
                    <a:bodyPr/>
                    <a:lstStyle/>
                    <a:p>
                      <a:pPr algn="ctr" fontAlgn="ctr"/>
                      <a:r>
                        <a:rPr lang="en-IN" sz="900" u="none" strike="noStrike">
                          <a:effectLst/>
                        </a:rPr>
                        <a:t>Karnataka</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u="none" strike="noStrike">
                          <a:effectLst/>
                        </a:rPr>
                        <a:t>2.50%</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5068045"/>
                  </a:ext>
                </a:extLst>
              </a:tr>
              <a:tr h="183760">
                <a:tc>
                  <a:txBody>
                    <a:bodyPr/>
                    <a:lstStyle/>
                    <a:p>
                      <a:pPr algn="ctr" fontAlgn="ctr"/>
                      <a:r>
                        <a:rPr lang="en-IN" sz="900" u="none" strike="noStrike">
                          <a:effectLst/>
                        </a:rPr>
                        <a:t>Kerala</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u="none" strike="noStrike">
                          <a:effectLst/>
                        </a:rPr>
                        <a:t>7.40%</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6826656"/>
                  </a:ext>
                </a:extLst>
              </a:tr>
              <a:tr h="183760">
                <a:tc>
                  <a:txBody>
                    <a:bodyPr/>
                    <a:lstStyle/>
                    <a:p>
                      <a:pPr algn="ctr" fontAlgn="ctr"/>
                      <a:r>
                        <a:rPr lang="en-IN" sz="900" u="none" strike="noStrike">
                          <a:effectLst/>
                        </a:rPr>
                        <a:t>Madhya Pradesh</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u="none" strike="noStrike">
                          <a:effectLst/>
                        </a:rPr>
                        <a:t>3.20%</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1822698"/>
                  </a:ext>
                </a:extLst>
              </a:tr>
              <a:tr h="183760">
                <a:tc>
                  <a:txBody>
                    <a:bodyPr/>
                    <a:lstStyle/>
                    <a:p>
                      <a:pPr algn="ctr" fontAlgn="ctr"/>
                      <a:r>
                        <a:rPr lang="en-IN" sz="900" u="none" strike="noStrike">
                          <a:effectLst/>
                        </a:rPr>
                        <a:t>Maharashtra</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u="none" strike="noStrike">
                          <a:effectLst/>
                        </a:rPr>
                        <a:t>3.10%</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1826023"/>
                  </a:ext>
                </a:extLst>
              </a:tr>
              <a:tr h="183760">
                <a:tc>
                  <a:txBody>
                    <a:bodyPr/>
                    <a:lstStyle/>
                    <a:p>
                      <a:pPr algn="ctr" fontAlgn="ctr"/>
                      <a:r>
                        <a:rPr lang="en-IN" sz="900" u="none" strike="noStrike">
                          <a:effectLst/>
                        </a:rPr>
                        <a:t>Meghalaya</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u="none" strike="noStrike">
                          <a:effectLst/>
                        </a:rPr>
                        <a:t>2.70%</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8871889"/>
                  </a:ext>
                </a:extLst>
              </a:tr>
              <a:tr h="183760">
                <a:tc>
                  <a:txBody>
                    <a:bodyPr/>
                    <a:lstStyle/>
                    <a:p>
                      <a:pPr algn="ctr" fontAlgn="ctr"/>
                      <a:r>
                        <a:rPr lang="en-IN" sz="900" u="none" strike="noStrike">
                          <a:effectLst/>
                        </a:rPr>
                        <a:t>Odisha</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u="none" strike="noStrike">
                          <a:effectLst/>
                        </a:rPr>
                        <a:t>0.90%</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6493600"/>
                  </a:ext>
                </a:extLst>
              </a:tr>
              <a:tr h="183760">
                <a:tc>
                  <a:txBody>
                    <a:bodyPr/>
                    <a:lstStyle/>
                    <a:p>
                      <a:pPr algn="ctr" fontAlgn="ctr"/>
                      <a:r>
                        <a:rPr lang="en-IN" sz="900" u="none" strike="noStrike">
                          <a:effectLst/>
                        </a:rPr>
                        <a:t>Puducherry</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u="none" strike="noStrike">
                          <a:effectLst/>
                        </a:rPr>
                        <a:t>4.70%</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3352069"/>
                  </a:ext>
                </a:extLst>
              </a:tr>
              <a:tr h="183760">
                <a:tc>
                  <a:txBody>
                    <a:bodyPr/>
                    <a:lstStyle/>
                    <a:p>
                      <a:pPr algn="ctr" fontAlgn="ctr"/>
                      <a:r>
                        <a:rPr lang="en-IN" sz="900" u="none" strike="noStrike">
                          <a:effectLst/>
                        </a:rPr>
                        <a:t>Punjab</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u="none" strike="noStrike">
                          <a:effectLst/>
                        </a:rPr>
                        <a:t>6.80%</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0711157"/>
                  </a:ext>
                </a:extLst>
              </a:tr>
              <a:tr h="183760">
                <a:tc>
                  <a:txBody>
                    <a:bodyPr/>
                    <a:lstStyle/>
                    <a:p>
                      <a:pPr algn="ctr" fontAlgn="ctr"/>
                      <a:r>
                        <a:rPr lang="en-IN" sz="900" u="none" strike="noStrike">
                          <a:effectLst/>
                        </a:rPr>
                        <a:t>Rajasthan</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u="none" strike="noStrike">
                          <a:effectLst/>
                        </a:rPr>
                        <a:t>28.50%</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5918595"/>
                  </a:ext>
                </a:extLst>
              </a:tr>
              <a:tr h="183760">
                <a:tc>
                  <a:txBody>
                    <a:bodyPr/>
                    <a:lstStyle/>
                    <a:p>
                      <a:pPr algn="ctr" fontAlgn="ctr"/>
                      <a:r>
                        <a:rPr lang="en-IN" sz="900" u="none" strike="noStrike">
                          <a:effectLst/>
                        </a:rPr>
                        <a:t>Sikkim</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u="none" strike="noStrike">
                          <a:effectLst/>
                        </a:rPr>
                        <a:t>13.60%</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4851360"/>
                  </a:ext>
                </a:extLst>
              </a:tr>
              <a:tr h="183760">
                <a:tc>
                  <a:txBody>
                    <a:bodyPr/>
                    <a:lstStyle/>
                    <a:p>
                      <a:pPr algn="ctr" fontAlgn="ctr"/>
                      <a:r>
                        <a:rPr lang="en-IN" sz="900" u="none" strike="noStrike">
                          <a:effectLst/>
                        </a:rPr>
                        <a:t>Tamil Nadu</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u="none" strike="noStrike">
                          <a:effectLst/>
                        </a:rPr>
                        <a:t>4.10%</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3389097"/>
                  </a:ext>
                </a:extLst>
              </a:tr>
              <a:tr h="183760">
                <a:tc>
                  <a:txBody>
                    <a:bodyPr/>
                    <a:lstStyle/>
                    <a:p>
                      <a:pPr algn="ctr" fontAlgn="ctr"/>
                      <a:r>
                        <a:rPr lang="en-IN" sz="900" u="none" strike="noStrike">
                          <a:effectLst/>
                        </a:rPr>
                        <a:t>Telangana</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u="none" strike="noStrike">
                          <a:effectLst/>
                        </a:rPr>
                        <a:t>4.10%</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2820898"/>
                  </a:ext>
                </a:extLst>
              </a:tr>
              <a:tr h="183760">
                <a:tc>
                  <a:txBody>
                    <a:bodyPr/>
                    <a:lstStyle/>
                    <a:p>
                      <a:pPr algn="ctr" fontAlgn="ctr"/>
                      <a:r>
                        <a:rPr lang="en-IN" sz="900" u="none" strike="noStrike">
                          <a:effectLst/>
                        </a:rPr>
                        <a:t>Tripura</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u="none" strike="noStrike">
                          <a:effectLst/>
                        </a:rPr>
                        <a:t>14.30%</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8958712"/>
                  </a:ext>
                </a:extLst>
              </a:tr>
              <a:tr h="183760">
                <a:tc>
                  <a:txBody>
                    <a:bodyPr/>
                    <a:lstStyle/>
                    <a:p>
                      <a:pPr algn="ctr" fontAlgn="ctr"/>
                      <a:r>
                        <a:rPr lang="en-IN" sz="900" u="none" strike="noStrike">
                          <a:effectLst/>
                        </a:rPr>
                        <a:t>Uttar Pradesh</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u="none" strike="noStrike">
                          <a:effectLst/>
                        </a:rPr>
                        <a:t>4.30%</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4132343"/>
                  </a:ext>
                </a:extLst>
              </a:tr>
              <a:tr h="183760">
                <a:tc>
                  <a:txBody>
                    <a:bodyPr/>
                    <a:lstStyle/>
                    <a:p>
                      <a:pPr algn="ctr" fontAlgn="ctr"/>
                      <a:r>
                        <a:rPr lang="en-IN" sz="900" u="none" strike="noStrike">
                          <a:effectLst/>
                        </a:rPr>
                        <a:t>Uttarakhand</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u="none" strike="noStrike">
                          <a:effectLst/>
                        </a:rPr>
                        <a:t>4.20%</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9305691"/>
                  </a:ext>
                </a:extLst>
              </a:tr>
              <a:tr h="183760">
                <a:tc>
                  <a:txBody>
                    <a:bodyPr/>
                    <a:lstStyle/>
                    <a:p>
                      <a:pPr algn="ctr" fontAlgn="ctr"/>
                      <a:r>
                        <a:rPr lang="en-IN" sz="900" u="none" strike="noStrike">
                          <a:effectLst/>
                        </a:rPr>
                        <a:t>West Bengal</a:t>
                      </a:r>
                      <a:endParaRPr lang="en-IN" sz="900" b="0" i="0" u="none" strike="noStrike">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u="none" strike="noStrike" dirty="0">
                          <a:effectLst/>
                        </a:rPr>
                        <a:t>5.50%</a:t>
                      </a:r>
                      <a:endParaRPr lang="en-IN" sz="900" b="0" i="0" u="none" strike="noStrike" dirty="0">
                        <a:solidFill>
                          <a:srgbClr val="000000"/>
                        </a:solidFill>
                        <a:effectLst/>
                        <a:latin typeface="Aptos Narrow" panose="020B0004020202020204" pitchFamily="34" charset="0"/>
                      </a:endParaRPr>
                    </a:p>
                  </a:txBody>
                  <a:tcPr marL="5977" marR="5977" marT="597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1645489"/>
                  </a:ext>
                </a:extLst>
              </a:tr>
            </a:tbl>
          </a:graphicData>
        </a:graphic>
      </p:graphicFrame>
      <p:sp>
        <p:nvSpPr>
          <p:cNvPr id="5" name="Title 1">
            <a:extLst>
              <a:ext uri="{FF2B5EF4-FFF2-40B4-BE49-F238E27FC236}">
                <a16:creationId xmlns:a16="http://schemas.microsoft.com/office/drawing/2014/main" id="{E5F8BCCC-FF52-9A25-C892-191EAA81A328}"/>
              </a:ext>
            </a:extLst>
          </p:cNvPr>
          <p:cNvSpPr txBox="1">
            <a:spLocks/>
          </p:cNvSpPr>
          <p:nvPr/>
        </p:nvSpPr>
        <p:spPr>
          <a:xfrm>
            <a:off x="802631" y="593960"/>
            <a:ext cx="4384040" cy="4814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Wingdings" panose="05000000000000000000" pitchFamily="2" charset="2"/>
              <a:buChar char="q"/>
            </a:pPr>
            <a:r>
              <a:rPr lang="en-IN" sz="1800" b="1" dirty="0">
                <a:latin typeface="Times New Roman" panose="02020603050405020304" pitchFamily="18" charset="0"/>
                <a:cs typeface="Times New Roman" panose="02020603050405020304" pitchFamily="18" charset="0"/>
              </a:rPr>
              <a:t>State-Wise Unemployment Data of 2023</a:t>
            </a:r>
          </a:p>
        </p:txBody>
      </p:sp>
    </p:spTree>
    <p:extLst>
      <p:ext uri="{BB962C8B-B14F-4D97-AF65-F5344CB8AC3E}">
        <p14:creationId xmlns:p14="http://schemas.microsoft.com/office/powerpoint/2010/main" val="28537779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F6712E-7B76-2A84-3726-FE0D71818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7687" cy="6855574"/>
          </a:xfrm>
          <a:prstGeom prst="rect">
            <a:avLst/>
          </a:prstGeom>
        </p:spPr>
      </p:pic>
      <p:pic>
        <p:nvPicPr>
          <p:cNvPr id="11" name="Picture 10">
            <a:extLst>
              <a:ext uri="{FF2B5EF4-FFF2-40B4-BE49-F238E27FC236}">
                <a16:creationId xmlns:a16="http://schemas.microsoft.com/office/drawing/2014/main" id="{741521C4-A162-659D-928D-8CDC2D8F7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6739" y="-1"/>
            <a:ext cx="1605261" cy="481213"/>
          </a:xfrm>
          <a:prstGeom prst="rect">
            <a:avLst/>
          </a:prstGeom>
        </p:spPr>
      </p:pic>
      <p:sp>
        <p:nvSpPr>
          <p:cNvPr id="12" name="Date Placeholder 11">
            <a:extLst>
              <a:ext uri="{FF2B5EF4-FFF2-40B4-BE49-F238E27FC236}">
                <a16:creationId xmlns:a16="http://schemas.microsoft.com/office/drawing/2014/main" id="{AA33E66C-5533-EFA1-D3CA-334E4A4E33B7}"/>
              </a:ext>
            </a:extLst>
          </p:cNvPr>
          <p:cNvSpPr>
            <a:spLocks noGrp="1"/>
          </p:cNvSpPr>
          <p:nvPr>
            <p:ph type="dt" sz="half" idx="10"/>
          </p:nvPr>
        </p:nvSpPr>
        <p:spPr/>
        <p:txBody>
          <a:bodyPr/>
          <a:lstStyle/>
          <a:p>
            <a:fld id="{03F25507-FAEA-41A5-AFBD-03184C9EFA07}" type="datetime1">
              <a:rPr lang="en-IN" smtClean="0"/>
              <a:t>04-08-2024</a:t>
            </a:fld>
            <a:endParaRPr lang="en-IN"/>
          </a:p>
        </p:txBody>
      </p:sp>
      <p:sp>
        <p:nvSpPr>
          <p:cNvPr id="13" name="Footer Placeholder 12">
            <a:extLst>
              <a:ext uri="{FF2B5EF4-FFF2-40B4-BE49-F238E27FC236}">
                <a16:creationId xmlns:a16="http://schemas.microsoft.com/office/drawing/2014/main" id="{5E677CA5-F4C4-8245-A42E-373CE6B3708C}"/>
              </a:ext>
            </a:extLst>
          </p:cNvPr>
          <p:cNvSpPr>
            <a:spLocks noGrp="1"/>
          </p:cNvSpPr>
          <p:nvPr>
            <p:ph type="ftr" sz="quarter" idx="11"/>
          </p:nvPr>
        </p:nvSpPr>
        <p:spPr/>
        <p:txBody>
          <a:bodyPr/>
          <a:lstStyle/>
          <a:p>
            <a:r>
              <a:rPr lang="en-IN"/>
              <a:t>MANAGERIAL ECONOMICS</a:t>
            </a:r>
          </a:p>
        </p:txBody>
      </p:sp>
      <p:sp>
        <p:nvSpPr>
          <p:cNvPr id="14" name="Slide Number Placeholder 13">
            <a:extLst>
              <a:ext uri="{FF2B5EF4-FFF2-40B4-BE49-F238E27FC236}">
                <a16:creationId xmlns:a16="http://schemas.microsoft.com/office/drawing/2014/main" id="{ADFCF308-6B86-8DB2-A8EC-B2E5822BFD71}"/>
              </a:ext>
            </a:extLst>
          </p:cNvPr>
          <p:cNvSpPr>
            <a:spLocks noGrp="1"/>
          </p:cNvSpPr>
          <p:nvPr>
            <p:ph type="sldNum" sz="quarter" idx="12"/>
          </p:nvPr>
        </p:nvSpPr>
        <p:spPr/>
        <p:txBody>
          <a:bodyPr/>
          <a:lstStyle/>
          <a:p>
            <a:fld id="{7C69CBEE-AD62-4E88-ABAD-B3B5A28A9EC1}" type="slidenum">
              <a:rPr lang="en-IN" smtClean="0"/>
              <a:t>6</a:t>
            </a:fld>
            <a:endParaRPr lang="en-IN"/>
          </a:p>
        </p:txBody>
      </p:sp>
      <p:graphicFrame>
        <p:nvGraphicFramePr>
          <p:cNvPr id="2" name="Chart 1">
            <a:extLst>
              <a:ext uri="{FF2B5EF4-FFF2-40B4-BE49-F238E27FC236}">
                <a16:creationId xmlns:a16="http://schemas.microsoft.com/office/drawing/2014/main" id="{D7B56571-8D20-1638-3196-DBE083DEA94E}"/>
              </a:ext>
            </a:extLst>
          </p:cNvPr>
          <p:cNvGraphicFramePr>
            <a:graphicFrameLocks/>
          </p:cNvGraphicFramePr>
          <p:nvPr>
            <p:extLst>
              <p:ext uri="{D42A27DB-BD31-4B8C-83A1-F6EECF244321}">
                <p14:modId xmlns:p14="http://schemas.microsoft.com/office/powerpoint/2010/main" val="2274050234"/>
              </p:ext>
            </p:extLst>
          </p:nvPr>
        </p:nvGraphicFramePr>
        <p:xfrm>
          <a:off x="6096000" y="1777449"/>
          <a:ext cx="5171439" cy="370895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Table 3">
            <a:extLst>
              <a:ext uri="{FF2B5EF4-FFF2-40B4-BE49-F238E27FC236}">
                <a16:creationId xmlns:a16="http://schemas.microsoft.com/office/drawing/2014/main" id="{88A99D52-E2F6-D70A-2ED4-3763167DE7AB}"/>
              </a:ext>
            </a:extLst>
          </p:cNvPr>
          <p:cNvGraphicFramePr>
            <a:graphicFrameLocks noGrp="1"/>
          </p:cNvGraphicFramePr>
          <p:nvPr>
            <p:extLst>
              <p:ext uri="{D42A27DB-BD31-4B8C-83A1-F6EECF244321}">
                <p14:modId xmlns:p14="http://schemas.microsoft.com/office/powerpoint/2010/main" val="76845285"/>
              </p:ext>
            </p:extLst>
          </p:nvPr>
        </p:nvGraphicFramePr>
        <p:xfrm>
          <a:off x="1043442" y="1162798"/>
          <a:ext cx="4329680" cy="4529978"/>
        </p:xfrm>
        <a:graphic>
          <a:graphicData uri="http://schemas.openxmlformats.org/drawingml/2006/table">
            <a:tbl>
              <a:tblPr>
                <a:tableStyleId>{5C22544A-7EE6-4342-B048-85BDC9FD1C3A}</a:tableStyleId>
              </a:tblPr>
              <a:tblGrid>
                <a:gridCol w="804160">
                  <a:extLst>
                    <a:ext uri="{9D8B030D-6E8A-4147-A177-3AD203B41FA5}">
                      <a16:colId xmlns:a16="http://schemas.microsoft.com/office/drawing/2014/main" val="3620331272"/>
                    </a:ext>
                  </a:extLst>
                </a:gridCol>
                <a:gridCol w="1767840">
                  <a:extLst>
                    <a:ext uri="{9D8B030D-6E8A-4147-A177-3AD203B41FA5}">
                      <a16:colId xmlns:a16="http://schemas.microsoft.com/office/drawing/2014/main" val="3326339856"/>
                    </a:ext>
                  </a:extLst>
                </a:gridCol>
                <a:gridCol w="1757680">
                  <a:extLst>
                    <a:ext uri="{9D8B030D-6E8A-4147-A177-3AD203B41FA5}">
                      <a16:colId xmlns:a16="http://schemas.microsoft.com/office/drawing/2014/main" val="4241823431"/>
                    </a:ext>
                  </a:extLst>
                </a:gridCol>
              </a:tblGrid>
              <a:tr h="659705">
                <a:tc>
                  <a:txBody>
                    <a:bodyPr/>
                    <a:lstStyle/>
                    <a:p>
                      <a:pPr algn="ctr" fontAlgn="ctr">
                        <a:lnSpc>
                          <a:spcPct val="150000"/>
                        </a:lnSpc>
                      </a:pPr>
                      <a:r>
                        <a:rPr lang="en-IN" sz="1100" b="1" u="none" strike="noStrike" dirty="0">
                          <a:effectLst/>
                        </a:rPr>
                        <a:t>Year</a:t>
                      </a:r>
                      <a:endParaRPr lang="en-IN" sz="1100" b="1"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50000"/>
                        </a:lnSpc>
                      </a:pPr>
                      <a:r>
                        <a:rPr lang="en-IN" sz="1100" b="1" u="none" strike="noStrike" dirty="0">
                          <a:effectLst/>
                        </a:rPr>
                        <a:t>Unemployment Rate</a:t>
                      </a:r>
                      <a:endParaRPr lang="en-IN" sz="1100" b="1"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50000"/>
                        </a:lnSpc>
                      </a:pPr>
                      <a:r>
                        <a:rPr lang="en-IN" sz="1100" b="1" u="none" strike="noStrike" dirty="0">
                          <a:effectLst/>
                        </a:rPr>
                        <a:t>Percentage Change</a:t>
                      </a:r>
                      <a:endParaRPr lang="en-IN" sz="1100" b="1"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9556324"/>
                  </a:ext>
                </a:extLst>
              </a:tr>
              <a:tr h="351843">
                <a:tc>
                  <a:txBody>
                    <a:bodyPr/>
                    <a:lstStyle/>
                    <a:p>
                      <a:pPr algn="ctr" fontAlgn="ctr">
                        <a:lnSpc>
                          <a:spcPct val="150000"/>
                        </a:lnSpc>
                      </a:pPr>
                      <a:r>
                        <a:rPr lang="en-IN" sz="1100" u="none" strike="noStrike" dirty="0">
                          <a:effectLst/>
                        </a:rPr>
                        <a:t>2021</a:t>
                      </a:r>
                      <a:endParaRPr lang="en-IN"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50000"/>
                        </a:lnSpc>
                      </a:pPr>
                      <a:r>
                        <a:rPr lang="en-IN" sz="1100" u="none" strike="noStrike" dirty="0">
                          <a:effectLst/>
                        </a:rPr>
                        <a:t>5.98%</a:t>
                      </a:r>
                      <a:endParaRPr lang="en-IN"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50000"/>
                        </a:lnSpc>
                      </a:pPr>
                      <a:r>
                        <a:rPr lang="en-IN" sz="1100" u="none" strike="noStrike" dirty="0">
                          <a:effectLst/>
                        </a:rPr>
                        <a:t>-2.02%</a:t>
                      </a:r>
                      <a:endParaRPr lang="en-IN"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1178819"/>
                  </a:ext>
                </a:extLst>
              </a:tr>
              <a:tr h="351843">
                <a:tc>
                  <a:txBody>
                    <a:bodyPr/>
                    <a:lstStyle/>
                    <a:p>
                      <a:pPr algn="ctr" fontAlgn="ctr">
                        <a:lnSpc>
                          <a:spcPct val="150000"/>
                        </a:lnSpc>
                      </a:pPr>
                      <a:r>
                        <a:rPr lang="en-IN" sz="1100" u="none" strike="noStrike">
                          <a:effectLst/>
                        </a:rPr>
                        <a:t>2020</a:t>
                      </a:r>
                      <a:endParaRPr lang="en-IN"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50000"/>
                        </a:lnSpc>
                      </a:pPr>
                      <a:r>
                        <a:rPr lang="en-IN" sz="1100" u="none" strike="noStrike" dirty="0">
                          <a:effectLst/>
                        </a:rPr>
                        <a:t>8.00%</a:t>
                      </a:r>
                      <a:endParaRPr lang="en-IN"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50000"/>
                        </a:lnSpc>
                      </a:pPr>
                      <a:r>
                        <a:rPr lang="en-IN" sz="1100" u="none" strike="noStrike">
                          <a:effectLst/>
                        </a:rPr>
                        <a:t>2.73%</a:t>
                      </a:r>
                      <a:endParaRPr lang="en-IN"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3321267"/>
                  </a:ext>
                </a:extLst>
              </a:tr>
              <a:tr h="351843">
                <a:tc>
                  <a:txBody>
                    <a:bodyPr/>
                    <a:lstStyle/>
                    <a:p>
                      <a:pPr algn="ctr" fontAlgn="ctr">
                        <a:lnSpc>
                          <a:spcPct val="150000"/>
                        </a:lnSpc>
                      </a:pPr>
                      <a:r>
                        <a:rPr lang="en-IN" sz="1100" u="none" strike="noStrike">
                          <a:effectLst/>
                        </a:rPr>
                        <a:t>2019</a:t>
                      </a:r>
                      <a:endParaRPr lang="en-IN"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50000"/>
                        </a:lnSpc>
                      </a:pPr>
                      <a:r>
                        <a:rPr lang="en-IN" sz="1100" u="none" strike="noStrike">
                          <a:effectLst/>
                        </a:rPr>
                        <a:t>5.27%</a:t>
                      </a:r>
                      <a:endParaRPr lang="en-IN"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50000"/>
                        </a:lnSpc>
                      </a:pPr>
                      <a:r>
                        <a:rPr lang="en-IN" sz="1100" u="none" strike="noStrike">
                          <a:effectLst/>
                        </a:rPr>
                        <a:t>-0.06%</a:t>
                      </a:r>
                      <a:endParaRPr lang="en-IN"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0743269"/>
                  </a:ext>
                </a:extLst>
              </a:tr>
              <a:tr h="351843">
                <a:tc>
                  <a:txBody>
                    <a:bodyPr/>
                    <a:lstStyle/>
                    <a:p>
                      <a:pPr algn="ctr" fontAlgn="ctr">
                        <a:lnSpc>
                          <a:spcPct val="150000"/>
                        </a:lnSpc>
                      </a:pPr>
                      <a:r>
                        <a:rPr lang="en-IN" sz="1100" u="none" strike="noStrike">
                          <a:effectLst/>
                        </a:rPr>
                        <a:t>2018</a:t>
                      </a:r>
                      <a:endParaRPr lang="en-IN"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50000"/>
                        </a:lnSpc>
                      </a:pPr>
                      <a:r>
                        <a:rPr lang="en-IN" sz="1100" u="none" strike="noStrike" dirty="0">
                          <a:effectLst/>
                        </a:rPr>
                        <a:t>5.33%</a:t>
                      </a:r>
                      <a:endParaRPr lang="en-IN"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50000"/>
                        </a:lnSpc>
                      </a:pPr>
                      <a:r>
                        <a:rPr lang="en-IN" sz="1100" u="none" strike="noStrike">
                          <a:effectLst/>
                        </a:rPr>
                        <a:t>-0.03%</a:t>
                      </a:r>
                      <a:endParaRPr lang="en-IN"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4442673"/>
                  </a:ext>
                </a:extLst>
              </a:tr>
              <a:tr h="351843">
                <a:tc>
                  <a:txBody>
                    <a:bodyPr/>
                    <a:lstStyle/>
                    <a:p>
                      <a:pPr algn="ctr" fontAlgn="ctr">
                        <a:lnSpc>
                          <a:spcPct val="150000"/>
                        </a:lnSpc>
                      </a:pPr>
                      <a:r>
                        <a:rPr lang="en-IN" sz="1100" u="none" strike="noStrike">
                          <a:effectLst/>
                        </a:rPr>
                        <a:t>2017</a:t>
                      </a:r>
                      <a:endParaRPr lang="en-IN"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50000"/>
                        </a:lnSpc>
                      </a:pPr>
                      <a:r>
                        <a:rPr lang="en-IN" sz="1100" u="none" strike="noStrike" dirty="0">
                          <a:effectLst/>
                        </a:rPr>
                        <a:t>5.36%</a:t>
                      </a:r>
                      <a:endParaRPr lang="en-IN"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50000"/>
                        </a:lnSpc>
                      </a:pPr>
                      <a:r>
                        <a:rPr lang="en-IN" sz="1100" u="none" strike="noStrike">
                          <a:effectLst/>
                        </a:rPr>
                        <a:t>-0.07%</a:t>
                      </a:r>
                      <a:endParaRPr lang="en-IN"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2270347"/>
                  </a:ext>
                </a:extLst>
              </a:tr>
              <a:tr h="351843">
                <a:tc>
                  <a:txBody>
                    <a:bodyPr/>
                    <a:lstStyle/>
                    <a:p>
                      <a:pPr algn="ctr" fontAlgn="ctr">
                        <a:lnSpc>
                          <a:spcPct val="150000"/>
                        </a:lnSpc>
                      </a:pPr>
                      <a:r>
                        <a:rPr lang="en-IN" sz="1100" u="none" strike="noStrike">
                          <a:effectLst/>
                        </a:rPr>
                        <a:t>2016</a:t>
                      </a:r>
                      <a:endParaRPr lang="en-IN"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50000"/>
                        </a:lnSpc>
                      </a:pPr>
                      <a:r>
                        <a:rPr lang="en-IN" sz="1100" u="none" strike="noStrike">
                          <a:effectLst/>
                        </a:rPr>
                        <a:t>5.42%</a:t>
                      </a:r>
                      <a:endParaRPr lang="en-IN"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50000"/>
                        </a:lnSpc>
                      </a:pPr>
                      <a:r>
                        <a:rPr lang="en-IN" sz="1100" u="none" strike="noStrike">
                          <a:effectLst/>
                        </a:rPr>
                        <a:t>-0.01%</a:t>
                      </a:r>
                      <a:endParaRPr lang="en-IN"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0559268"/>
                  </a:ext>
                </a:extLst>
              </a:tr>
              <a:tr h="351843">
                <a:tc>
                  <a:txBody>
                    <a:bodyPr/>
                    <a:lstStyle/>
                    <a:p>
                      <a:pPr algn="ctr" fontAlgn="ctr">
                        <a:lnSpc>
                          <a:spcPct val="150000"/>
                        </a:lnSpc>
                      </a:pPr>
                      <a:r>
                        <a:rPr lang="en-IN" sz="1100" u="none" strike="noStrike">
                          <a:effectLst/>
                        </a:rPr>
                        <a:t>2015</a:t>
                      </a:r>
                      <a:endParaRPr lang="en-IN"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50000"/>
                        </a:lnSpc>
                      </a:pPr>
                      <a:r>
                        <a:rPr lang="en-IN" sz="1100" u="none" strike="noStrike">
                          <a:effectLst/>
                        </a:rPr>
                        <a:t>5.44%</a:t>
                      </a:r>
                      <a:endParaRPr lang="en-IN"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50000"/>
                        </a:lnSpc>
                      </a:pPr>
                      <a:r>
                        <a:rPr lang="en-IN" sz="1100" u="none" strike="noStrike" dirty="0">
                          <a:effectLst/>
                        </a:rPr>
                        <a:t>0.00%</a:t>
                      </a:r>
                      <a:endParaRPr lang="en-IN"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7115105"/>
                  </a:ext>
                </a:extLst>
              </a:tr>
              <a:tr h="351843">
                <a:tc>
                  <a:txBody>
                    <a:bodyPr/>
                    <a:lstStyle/>
                    <a:p>
                      <a:pPr algn="ctr" fontAlgn="ctr">
                        <a:lnSpc>
                          <a:spcPct val="150000"/>
                        </a:lnSpc>
                      </a:pPr>
                      <a:r>
                        <a:rPr lang="en-IN" sz="1100" u="none" strike="noStrike">
                          <a:effectLst/>
                        </a:rPr>
                        <a:t>2014</a:t>
                      </a:r>
                      <a:endParaRPr lang="en-IN"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50000"/>
                        </a:lnSpc>
                      </a:pPr>
                      <a:r>
                        <a:rPr lang="en-IN" sz="1100" u="none" strike="noStrike">
                          <a:effectLst/>
                        </a:rPr>
                        <a:t>5.44%</a:t>
                      </a:r>
                      <a:endParaRPr lang="en-IN"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50000"/>
                        </a:lnSpc>
                      </a:pPr>
                      <a:r>
                        <a:rPr lang="en-IN" sz="1100" u="none" strike="noStrike" dirty="0">
                          <a:effectLst/>
                        </a:rPr>
                        <a:t>0.01%</a:t>
                      </a:r>
                      <a:endParaRPr lang="en-IN"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7277933"/>
                  </a:ext>
                </a:extLst>
              </a:tr>
              <a:tr h="351843">
                <a:tc>
                  <a:txBody>
                    <a:bodyPr/>
                    <a:lstStyle/>
                    <a:p>
                      <a:pPr algn="ctr" fontAlgn="ctr">
                        <a:lnSpc>
                          <a:spcPct val="150000"/>
                        </a:lnSpc>
                      </a:pPr>
                      <a:r>
                        <a:rPr lang="en-IN" sz="1100" u="none" strike="noStrike">
                          <a:effectLst/>
                        </a:rPr>
                        <a:t>2013</a:t>
                      </a:r>
                      <a:endParaRPr lang="en-IN"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50000"/>
                        </a:lnSpc>
                      </a:pPr>
                      <a:r>
                        <a:rPr lang="en-IN" sz="1100" u="none" strike="noStrike">
                          <a:effectLst/>
                        </a:rPr>
                        <a:t>5.42%</a:t>
                      </a:r>
                      <a:endParaRPr lang="en-IN"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50000"/>
                        </a:lnSpc>
                      </a:pPr>
                      <a:r>
                        <a:rPr lang="en-IN" sz="1100" u="none" strike="noStrike">
                          <a:effectLst/>
                        </a:rPr>
                        <a:t>0.01%</a:t>
                      </a:r>
                      <a:endParaRPr lang="en-IN"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7893120"/>
                  </a:ext>
                </a:extLst>
              </a:tr>
              <a:tr h="351843">
                <a:tc>
                  <a:txBody>
                    <a:bodyPr/>
                    <a:lstStyle/>
                    <a:p>
                      <a:pPr algn="ctr" fontAlgn="ctr">
                        <a:lnSpc>
                          <a:spcPct val="150000"/>
                        </a:lnSpc>
                      </a:pPr>
                      <a:r>
                        <a:rPr lang="en-IN" sz="1100" u="none" strike="noStrike">
                          <a:effectLst/>
                        </a:rPr>
                        <a:t>2012</a:t>
                      </a:r>
                      <a:endParaRPr lang="en-IN"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50000"/>
                        </a:lnSpc>
                      </a:pPr>
                      <a:r>
                        <a:rPr lang="en-IN" sz="1100" u="none" strike="noStrike">
                          <a:effectLst/>
                        </a:rPr>
                        <a:t>5.41%</a:t>
                      </a:r>
                      <a:endParaRPr lang="en-IN"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50000"/>
                        </a:lnSpc>
                      </a:pPr>
                      <a:r>
                        <a:rPr lang="en-IN" sz="1100" u="none" strike="noStrike" dirty="0">
                          <a:effectLst/>
                        </a:rPr>
                        <a:t>-0.01%</a:t>
                      </a:r>
                      <a:endParaRPr lang="en-IN"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0358292"/>
                  </a:ext>
                </a:extLst>
              </a:tr>
              <a:tr h="351843">
                <a:tc>
                  <a:txBody>
                    <a:bodyPr/>
                    <a:lstStyle/>
                    <a:p>
                      <a:pPr algn="ctr" fontAlgn="ctr">
                        <a:lnSpc>
                          <a:spcPct val="150000"/>
                        </a:lnSpc>
                      </a:pPr>
                      <a:r>
                        <a:rPr lang="en-IN" sz="1100" u="none" strike="noStrike">
                          <a:effectLst/>
                        </a:rPr>
                        <a:t>2011</a:t>
                      </a:r>
                      <a:endParaRPr lang="en-IN"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50000"/>
                        </a:lnSpc>
                      </a:pPr>
                      <a:r>
                        <a:rPr lang="en-IN" sz="1100" u="none" strike="noStrike" dirty="0">
                          <a:effectLst/>
                        </a:rPr>
                        <a:t>5.43%</a:t>
                      </a:r>
                      <a:endParaRPr lang="en-IN"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50000"/>
                        </a:lnSpc>
                      </a:pPr>
                      <a:r>
                        <a:rPr lang="en-IN" sz="1100" u="none" strike="noStrike" dirty="0">
                          <a:effectLst/>
                        </a:rPr>
                        <a:t>-0.12%</a:t>
                      </a:r>
                      <a:endParaRPr lang="en-IN"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4348056"/>
                  </a:ext>
                </a:extLst>
              </a:tr>
            </a:tbl>
          </a:graphicData>
        </a:graphic>
      </p:graphicFrame>
      <p:sp>
        <p:nvSpPr>
          <p:cNvPr id="5" name="Title 3">
            <a:extLst>
              <a:ext uri="{FF2B5EF4-FFF2-40B4-BE49-F238E27FC236}">
                <a16:creationId xmlns:a16="http://schemas.microsoft.com/office/drawing/2014/main" id="{424FC9CE-08F8-8854-4A45-3CF66C63FF1B}"/>
              </a:ext>
            </a:extLst>
          </p:cNvPr>
          <p:cNvSpPr>
            <a:spLocks noGrp="1"/>
          </p:cNvSpPr>
          <p:nvPr>
            <p:ph type="title"/>
          </p:nvPr>
        </p:nvSpPr>
        <p:spPr>
          <a:xfrm>
            <a:off x="2327023" y="10560"/>
            <a:ext cx="7533640" cy="589915"/>
          </a:xfrm>
        </p:spPr>
        <p:txBody>
          <a:bodyPr vert="horz" lIns="91440" tIns="45720" rIns="91440" bIns="45720" rtlCol="0" anchor="ctr">
            <a:normAutofit/>
          </a:bodyPr>
          <a:lstStyle/>
          <a:p>
            <a:r>
              <a:rPr lang="en-IN" sz="3200" b="1" dirty="0">
                <a:latin typeface="Times New Roman" panose="02020603050405020304" pitchFamily="18" charset="0"/>
                <a:cs typeface="Times New Roman" panose="02020603050405020304" pitchFamily="18" charset="0"/>
              </a:rPr>
              <a:t>STATE-WISE UNEMPLOYMENT DATA </a:t>
            </a:r>
          </a:p>
        </p:txBody>
      </p:sp>
      <p:sp>
        <p:nvSpPr>
          <p:cNvPr id="7" name="Title 1">
            <a:extLst>
              <a:ext uri="{FF2B5EF4-FFF2-40B4-BE49-F238E27FC236}">
                <a16:creationId xmlns:a16="http://schemas.microsoft.com/office/drawing/2014/main" id="{A3F53AA7-56C6-94CA-8CCE-531351DBF4A5}"/>
              </a:ext>
            </a:extLst>
          </p:cNvPr>
          <p:cNvSpPr txBox="1">
            <a:spLocks/>
          </p:cNvSpPr>
          <p:nvPr/>
        </p:nvSpPr>
        <p:spPr>
          <a:xfrm>
            <a:off x="989082" y="600475"/>
            <a:ext cx="6254998" cy="4814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Wingdings" panose="05000000000000000000" pitchFamily="2" charset="2"/>
              <a:buChar char="q"/>
            </a:pPr>
            <a:r>
              <a:rPr lang="en-IN" sz="1800" b="1" dirty="0">
                <a:latin typeface="Times New Roman" panose="02020603050405020304" pitchFamily="18" charset="0"/>
                <a:cs typeface="Times New Roman" panose="02020603050405020304" pitchFamily="18" charset="0"/>
              </a:rPr>
              <a:t> Last 10 years Unemployment Data of India 2011-2021</a:t>
            </a:r>
          </a:p>
        </p:txBody>
      </p:sp>
    </p:spTree>
    <p:extLst>
      <p:ext uri="{BB962C8B-B14F-4D97-AF65-F5344CB8AC3E}">
        <p14:creationId xmlns:p14="http://schemas.microsoft.com/office/powerpoint/2010/main" val="6274300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F6712E-7B76-2A84-3726-FE0D71818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3" y="2426"/>
            <a:ext cx="12187687" cy="6855574"/>
          </a:xfrm>
          <a:prstGeom prst="rect">
            <a:avLst/>
          </a:prstGeom>
        </p:spPr>
      </p:pic>
      <p:pic>
        <p:nvPicPr>
          <p:cNvPr id="11" name="Picture 10">
            <a:extLst>
              <a:ext uri="{FF2B5EF4-FFF2-40B4-BE49-F238E27FC236}">
                <a16:creationId xmlns:a16="http://schemas.microsoft.com/office/drawing/2014/main" id="{741521C4-A162-659D-928D-8CDC2D8F7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6739" y="-1"/>
            <a:ext cx="1605261" cy="481213"/>
          </a:xfrm>
          <a:prstGeom prst="rect">
            <a:avLst/>
          </a:prstGeom>
        </p:spPr>
      </p:pic>
      <p:sp>
        <p:nvSpPr>
          <p:cNvPr id="12" name="Date Placeholder 11">
            <a:extLst>
              <a:ext uri="{FF2B5EF4-FFF2-40B4-BE49-F238E27FC236}">
                <a16:creationId xmlns:a16="http://schemas.microsoft.com/office/drawing/2014/main" id="{AA33E66C-5533-EFA1-D3CA-334E4A4E33B7}"/>
              </a:ext>
            </a:extLst>
          </p:cNvPr>
          <p:cNvSpPr>
            <a:spLocks noGrp="1"/>
          </p:cNvSpPr>
          <p:nvPr>
            <p:ph type="dt" sz="half" idx="10"/>
          </p:nvPr>
        </p:nvSpPr>
        <p:spPr/>
        <p:txBody>
          <a:bodyPr/>
          <a:lstStyle/>
          <a:p>
            <a:fld id="{03F25507-FAEA-41A5-AFBD-03184C9EFA07}" type="datetime1">
              <a:rPr lang="en-IN" smtClean="0"/>
              <a:t>04-08-2024</a:t>
            </a:fld>
            <a:endParaRPr lang="en-IN"/>
          </a:p>
        </p:txBody>
      </p:sp>
      <p:sp>
        <p:nvSpPr>
          <p:cNvPr id="13" name="Footer Placeholder 12">
            <a:extLst>
              <a:ext uri="{FF2B5EF4-FFF2-40B4-BE49-F238E27FC236}">
                <a16:creationId xmlns:a16="http://schemas.microsoft.com/office/drawing/2014/main" id="{5E677CA5-F4C4-8245-A42E-373CE6B3708C}"/>
              </a:ext>
            </a:extLst>
          </p:cNvPr>
          <p:cNvSpPr>
            <a:spLocks noGrp="1"/>
          </p:cNvSpPr>
          <p:nvPr>
            <p:ph type="ftr" sz="quarter" idx="11"/>
          </p:nvPr>
        </p:nvSpPr>
        <p:spPr/>
        <p:txBody>
          <a:bodyPr/>
          <a:lstStyle/>
          <a:p>
            <a:r>
              <a:rPr lang="en-IN"/>
              <a:t>MANAGERIAL ECONOMICS</a:t>
            </a:r>
          </a:p>
        </p:txBody>
      </p:sp>
      <p:sp>
        <p:nvSpPr>
          <p:cNvPr id="14" name="Slide Number Placeholder 13">
            <a:extLst>
              <a:ext uri="{FF2B5EF4-FFF2-40B4-BE49-F238E27FC236}">
                <a16:creationId xmlns:a16="http://schemas.microsoft.com/office/drawing/2014/main" id="{ADFCF308-6B86-8DB2-A8EC-B2E5822BFD71}"/>
              </a:ext>
            </a:extLst>
          </p:cNvPr>
          <p:cNvSpPr>
            <a:spLocks noGrp="1"/>
          </p:cNvSpPr>
          <p:nvPr>
            <p:ph type="sldNum" sz="quarter" idx="12"/>
          </p:nvPr>
        </p:nvSpPr>
        <p:spPr/>
        <p:txBody>
          <a:bodyPr/>
          <a:lstStyle/>
          <a:p>
            <a:fld id="{7C69CBEE-AD62-4E88-ABAD-B3B5A28A9EC1}" type="slidenum">
              <a:rPr lang="en-IN" smtClean="0"/>
              <a:t>7</a:t>
            </a:fld>
            <a:endParaRPr lang="en-IN"/>
          </a:p>
        </p:txBody>
      </p:sp>
      <p:sp>
        <p:nvSpPr>
          <p:cNvPr id="3" name="TextBox 2">
            <a:extLst>
              <a:ext uri="{FF2B5EF4-FFF2-40B4-BE49-F238E27FC236}">
                <a16:creationId xmlns:a16="http://schemas.microsoft.com/office/drawing/2014/main" id="{69FBED43-EA8C-7955-92F4-B2DF75FD35B8}"/>
              </a:ext>
            </a:extLst>
          </p:cNvPr>
          <p:cNvSpPr txBox="1"/>
          <p:nvPr/>
        </p:nvSpPr>
        <p:spPr>
          <a:xfrm>
            <a:off x="2161156" y="234890"/>
            <a:ext cx="7869687" cy="930275"/>
          </a:xfrm>
          <a:prstGeom prst="rect">
            <a:avLst/>
          </a:prstGeom>
        </p:spPr>
        <p:txBody>
          <a:bodyPr vert="horz" lIns="91440" tIns="45720" rIns="91440" bIns="45720" rtlCol="0" anchor="ctr">
            <a:normAutofit fontScale="97500"/>
          </a:bodyPr>
          <a:lstStyle>
            <a:lvl1pPr>
              <a:lnSpc>
                <a:spcPct val="90000"/>
              </a:lnSpc>
              <a:spcBef>
                <a:spcPct val="0"/>
              </a:spcBef>
              <a:buNone/>
              <a:defRPr sz="3600" b="1">
                <a:latin typeface="Times New Roman" panose="02020603050405020304" pitchFamily="18" charset="0"/>
                <a:ea typeface="+mj-ea"/>
                <a:cs typeface="Times New Roman" panose="02020603050405020304" pitchFamily="18" charset="0"/>
              </a:defRPr>
            </a:lvl1pPr>
          </a:lstStyle>
          <a:p>
            <a:pPr algn="ctr"/>
            <a:r>
              <a:rPr lang="en-IN" sz="3100" dirty="0"/>
              <a:t> COUNTRY-WISE EMPLOYMENT AND UNEMPLOYMENT</a:t>
            </a:r>
          </a:p>
        </p:txBody>
      </p:sp>
      <p:sp>
        <p:nvSpPr>
          <p:cNvPr id="5" name="TextBox 4">
            <a:extLst>
              <a:ext uri="{FF2B5EF4-FFF2-40B4-BE49-F238E27FC236}">
                <a16:creationId xmlns:a16="http://schemas.microsoft.com/office/drawing/2014/main" id="{B0430B78-2D17-A5D0-2C03-FF89BB5773A8}"/>
              </a:ext>
            </a:extLst>
          </p:cNvPr>
          <p:cNvSpPr txBox="1"/>
          <p:nvPr/>
        </p:nvSpPr>
        <p:spPr>
          <a:xfrm>
            <a:off x="901328" y="1935028"/>
            <a:ext cx="4361787" cy="3053656"/>
          </a:xfrm>
          <a:prstGeom prst="rect">
            <a:avLst/>
          </a:prstGeom>
          <a:noFill/>
        </p:spPr>
        <p:txBody>
          <a:bodyPr wrap="square">
            <a:spAutoFit/>
          </a:bodyPr>
          <a:lstStyle/>
          <a:p>
            <a:pPr marL="285750" indent="-285750" algn="just">
              <a:lnSpc>
                <a:spcPct val="150000"/>
              </a:lnSpc>
              <a:spcAft>
                <a:spcPts val="800"/>
              </a:spcAft>
              <a:buFont typeface="Wingdings" panose="05000000000000000000" pitchFamily="2" charset="2"/>
              <a:buChar char="q"/>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Employment rates show the number of people in paid work as a proportion of the population, broken down by age and sex.</a:t>
            </a:r>
          </a:p>
          <a:p>
            <a:pPr marL="285750" indent="-285750" algn="just">
              <a:lnSpc>
                <a:spcPct val="150000"/>
              </a:lnSpc>
              <a:spcAft>
                <a:spcPts val="800"/>
              </a:spcAft>
              <a:buFont typeface="Wingdings" panose="05000000000000000000" pitchFamily="2" charset="2"/>
              <a:buChar char="q"/>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The unemployment rate is the percentage of the labour force that is looking for a job. The labour force is only a portion of the total population.</a:t>
            </a:r>
          </a:p>
        </p:txBody>
      </p:sp>
      <p:pic>
        <p:nvPicPr>
          <p:cNvPr id="6" name="Picture 5">
            <a:extLst>
              <a:ext uri="{FF2B5EF4-FFF2-40B4-BE49-F238E27FC236}">
                <a16:creationId xmlns:a16="http://schemas.microsoft.com/office/drawing/2014/main" id="{5722586C-A9E0-F64A-0EED-8288C752906B}"/>
              </a:ext>
            </a:extLst>
          </p:cNvPr>
          <p:cNvPicPr>
            <a:picLocks noChangeAspect="1"/>
          </p:cNvPicPr>
          <p:nvPr/>
        </p:nvPicPr>
        <p:blipFill rotWithShape="1">
          <a:blip r:embed="rId4">
            <a:extLst>
              <a:ext uri="{28A0092B-C50C-407E-A947-70E740481C1C}">
                <a14:useLocalDpi xmlns:a14="http://schemas.microsoft.com/office/drawing/2010/main" val="0"/>
              </a:ext>
            </a:extLst>
          </a:blip>
          <a:srcRect r="4531"/>
          <a:stretch/>
        </p:blipFill>
        <p:spPr bwMode="auto">
          <a:xfrm>
            <a:off x="5786887" y="1493575"/>
            <a:ext cx="5634355" cy="4352062"/>
          </a:xfrm>
          <a:prstGeom prst="rect">
            <a:avLst/>
          </a:prstGeom>
          <a:noFill/>
          <a:ln w="15875">
            <a:solidFill>
              <a:schemeClr val="tx2"/>
            </a:solidFill>
          </a:ln>
        </p:spPr>
      </p:pic>
    </p:spTree>
    <p:extLst>
      <p:ext uri="{BB962C8B-B14F-4D97-AF65-F5344CB8AC3E}">
        <p14:creationId xmlns:p14="http://schemas.microsoft.com/office/powerpoint/2010/main" val="21102870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F6712E-7B76-2A84-3726-FE0D71818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3" y="2426"/>
            <a:ext cx="12187687" cy="6855574"/>
          </a:xfrm>
          <a:prstGeom prst="rect">
            <a:avLst/>
          </a:prstGeom>
        </p:spPr>
      </p:pic>
      <p:pic>
        <p:nvPicPr>
          <p:cNvPr id="11" name="Picture 10">
            <a:extLst>
              <a:ext uri="{FF2B5EF4-FFF2-40B4-BE49-F238E27FC236}">
                <a16:creationId xmlns:a16="http://schemas.microsoft.com/office/drawing/2014/main" id="{741521C4-A162-659D-928D-8CDC2D8F7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6739" y="-1"/>
            <a:ext cx="1605261" cy="481213"/>
          </a:xfrm>
          <a:prstGeom prst="rect">
            <a:avLst/>
          </a:prstGeom>
        </p:spPr>
      </p:pic>
      <p:sp>
        <p:nvSpPr>
          <p:cNvPr id="12" name="Date Placeholder 11">
            <a:extLst>
              <a:ext uri="{FF2B5EF4-FFF2-40B4-BE49-F238E27FC236}">
                <a16:creationId xmlns:a16="http://schemas.microsoft.com/office/drawing/2014/main" id="{AA33E66C-5533-EFA1-D3CA-334E4A4E33B7}"/>
              </a:ext>
            </a:extLst>
          </p:cNvPr>
          <p:cNvSpPr>
            <a:spLocks noGrp="1"/>
          </p:cNvSpPr>
          <p:nvPr>
            <p:ph type="dt" sz="half" idx="10"/>
          </p:nvPr>
        </p:nvSpPr>
        <p:spPr/>
        <p:txBody>
          <a:bodyPr/>
          <a:lstStyle/>
          <a:p>
            <a:fld id="{03F25507-FAEA-41A5-AFBD-03184C9EFA07}" type="datetime1">
              <a:rPr lang="en-IN" smtClean="0"/>
              <a:t>04-08-2024</a:t>
            </a:fld>
            <a:endParaRPr lang="en-IN"/>
          </a:p>
        </p:txBody>
      </p:sp>
      <p:sp>
        <p:nvSpPr>
          <p:cNvPr id="13" name="Footer Placeholder 12">
            <a:extLst>
              <a:ext uri="{FF2B5EF4-FFF2-40B4-BE49-F238E27FC236}">
                <a16:creationId xmlns:a16="http://schemas.microsoft.com/office/drawing/2014/main" id="{5E677CA5-F4C4-8245-A42E-373CE6B3708C}"/>
              </a:ext>
            </a:extLst>
          </p:cNvPr>
          <p:cNvSpPr>
            <a:spLocks noGrp="1"/>
          </p:cNvSpPr>
          <p:nvPr>
            <p:ph type="ftr" sz="quarter" idx="11"/>
          </p:nvPr>
        </p:nvSpPr>
        <p:spPr/>
        <p:txBody>
          <a:bodyPr/>
          <a:lstStyle/>
          <a:p>
            <a:r>
              <a:rPr lang="en-IN"/>
              <a:t>MANAGERIAL ECONOMICS</a:t>
            </a:r>
          </a:p>
        </p:txBody>
      </p:sp>
      <p:sp>
        <p:nvSpPr>
          <p:cNvPr id="14" name="Slide Number Placeholder 13">
            <a:extLst>
              <a:ext uri="{FF2B5EF4-FFF2-40B4-BE49-F238E27FC236}">
                <a16:creationId xmlns:a16="http://schemas.microsoft.com/office/drawing/2014/main" id="{ADFCF308-6B86-8DB2-A8EC-B2E5822BFD71}"/>
              </a:ext>
            </a:extLst>
          </p:cNvPr>
          <p:cNvSpPr>
            <a:spLocks noGrp="1"/>
          </p:cNvSpPr>
          <p:nvPr>
            <p:ph type="sldNum" sz="quarter" idx="12"/>
          </p:nvPr>
        </p:nvSpPr>
        <p:spPr/>
        <p:txBody>
          <a:bodyPr/>
          <a:lstStyle/>
          <a:p>
            <a:fld id="{7C69CBEE-AD62-4E88-ABAD-B3B5A28A9EC1}" type="slidenum">
              <a:rPr lang="en-IN" smtClean="0"/>
              <a:t>8</a:t>
            </a:fld>
            <a:endParaRPr lang="en-IN"/>
          </a:p>
        </p:txBody>
      </p:sp>
      <p:sp>
        <p:nvSpPr>
          <p:cNvPr id="3" name="TextBox 2">
            <a:extLst>
              <a:ext uri="{FF2B5EF4-FFF2-40B4-BE49-F238E27FC236}">
                <a16:creationId xmlns:a16="http://schemas.microsoft.com/office/drawing/2014/main" id="{69FBED43-EA8C-7955-92F4-B2DF75FD35B8}"/>
              </a:ext>
            </a:extLst>
          </p:cNvPr>
          <p:cNvSpPr txBox="1"/>
          <p:nvPr/>
        </p:nvSpPr>
        <p:spPr>
          <a:xfrm>
            <a:off x="2161156" y="234890"/>
            <a:ext cx="7869687" cy="930275"/>
          </a:xfrm>
          <a:prstGeom prst="rect">
            <a:avLst/>
          </a:prstGeom>
        </p:spPr>
        <p:txBody>
          <a:bodyPr vert="horz" lIns="91440" tIns="45720" rIns="91440" bIns="45720" rtlCol="0" anchor="ctr">
            <a:normAutofit fontScale="97500"/>
          </a:bodyPr>
          <a:lstStyle>
            <a:lvl1pPr>
              <a:lnSpc>
                <a:spcPct val="90000"/>
              </a:lnSpc>
              <a:spcBef>
                <a:spcPct val="0"/>
              </a:spcBef>
              <a:buNone/>
              <a:defRPr sz="3600" b="1">
                <a:latin typeface="Times New Roman" panose="02020603050405020304" pitchFamily="18" charset="0"/>
                <a:ea typeface="+mj-ea"/>
                <a:cs typeface="Times New Roman" panose="02020603050405020304" pitchFamily="18" charset="0"/>
              </a:defRPr>
            </a:lvl1pPr>
          </a:lstStyle>
          <a:p>
            <a:pPr algn="ctr"/>
            <a:r>
              <a:rPr lang="en-IN" sz="3100" dirty="0"/>
              <a:t> COUNTRY-WISE EMPLOYMENT AND UNEMPLOYMENT</a:t>
            </a:r>
          </a:p>
        </p:txBody>
      </p:sp>
      <p:sp>
        <p:nvSpPr>
          <p:cNvPr id="4" name="TextBox 3">
            <a:extLst>
              <a:ext uri="{FF2B5EF4-FFF2-40B4-BE49-F238E27FC236}">
                <a16:creationId xmlns:a16="http://schemas.microsoft.com/office/drawing/2014/main" id="{8A328568-5E45-05EE-6E9C-4DE5264AEA67}"/>
              </a:ext>
            </a:extLst>
          </p:cNvPr>
          <p:cNvSpPr txBox="1"/>
          <p:nvPr/>
        </p:nvSpPr>
        <p:spPr>
          <a:xfrm>
            <a:off x="802631" y="1796181"/>
            <a:ext cx="5237480" cy="3265638"/>
          </a:xfrm>
          <a:prstGeom prst="rect">
            <a:avLst/>
          </a:prstGeom>
          <a:noFill/>
        </p:spPr>
        <p:txBody>
          <a:bodyPr wrap="square">
            <a:spAutoFit/>
          </a:bodyPr>
          <a:lstStyle/>
          <a:p>
            <a:pPr marL="285750" indent="-285750" algn="just">
              <a:lnSpc>
                <a:spcPct val="150000"/>
              </a:lnSpc>
              <a:spcAft>
                <a:spcPts val="800"/>
              </a:spcAft>
              <a:buFont typeface="Wingdings" panose="05000000000000000000" pitchFamily="2" charset="2"/>
              <a:buChar char="q"/>
              <a:tabLst>
                <a:tab pos="850900" algn="l"/>
              </a:tabLst>
            </a:pPr>
            <a:r>
              <a:rPr lang="en-IN" sz="1800" b="1" kern="100" dirty="0">
                <a:effectLst/>
                <a:latin typeface="Calibri" panose="020F0502020204030204" pitchFamily="34" charset="0"/>
                <a:ea typeface="Calibri" panose="020F0502020204030204" pitchFamily="34" charset="0"/>
                <a:cs typeface="Shruti" panose="020B0502040204020203" pitchFamily="34" charset="0"/>
              </a:rPr>
              <a:t>COUNTRYWISE COMPARISION (INDIA, UK, JAPAN)</a:t>
            </a:r>
          </a:p>
          <a:p>
            <a:pPr marL="538163" indent="-285750" algn="just">
              <a:lnSpc>
                <a:spcPct val="150000"/>
              </a:lnSpc>
              <a:spcAft>
                <a:spcPts val="800"/>
              </a:spcAft>
              <a:buFont typeface="Wingdings" panose="05000000000000000000" pitchFamily="2" charset="2"/>
              <a:buChar char="ü"/>
              <a:tabLst>
                <a:tab pos="850900" algn="l"/>
              </a:tabLst>
            </a:pPr>
            <a:r>
              <a:rPr lang="en-IN" sz="1800" kern="100" dirty="0">
                <a:effectLst/>
                <a:latin typeface="Calibri" panose="020F0502020204030204" pitchFamily="34" charset="0"/>
                <a:ea typeface="Calibri" panose="020F0502020204030204" pitchFamily="34" charset="0"/>
                <a:cs typeface="Shruti" panose="020B0502040204020203" pitchFamily="34" charset="0"/>
              </a:rPr>
              <a:t>India (1.428 billion): Employment Rate</a:t>
            </a:r>
            <a:r>
              <a:rPr lang="en-IN" sz="1800" b="1" kern="100" dirty="0">
                <a:effectLst/>
                <a:latin typeface="Calibri" panose="020F0502020204030204" pitchFamily="34" charset="0"/>
                <a:ea typeface="Calibri" panose="020F0502020204030204" pitchFamily="34" charset="0"/>
                <a:cs typeface="Shruti" panose="020B0502040204020203" pitchFamily="34" charset="0"/>
              </a:rPr>
              <a:t>: 42% </a:t>
            </a:r>
            <a:r>
              <a:rPr lang="en-IN" sz="1800" kern="100" dirty="0">
                <a:effectLst/>
                <a:latin typeface="Calibri" panose="020F0502020204030204" pitchFamily="34" charset="0"/>
                <a:ea typeface="Calibri" panose="020F0502020204030204" pitchFamily="34" charset="0"/>
                <a:cs typeface="Shruti" panose="020B0502040204020203" pitchFamily="34" charset="0"/>
              </a:rPr>
              <a:t>Unemployment Rate: </a:t>
            </a:r>
            <a:r>
              <a:rPr lang="en-IN" sz="1800" b="1" kern="100" dirty="0">
                <a:effectLst/>
                <a:latin typeface="Calibri" panose="020F0502020204030204" pitchFamily="34" charset="0"/>
                <a:ea typeface="Calibri" panose="020F0502020204030204" pitchFamily="34" charset="0"/>
                <a:cs typeface="Shruti" panose="020B0502040204020203" pitchFamily="34" charset="0"/>
              </a:rPr>
              <a:t>7.2%</a:t>
            </a:r>
          </a:p>
          <a:p>
            <a:pPr marL="538163" indent="-285750" algn="just">
              <a:lnSpc>
                <a:spcPct val="150000"/>
              </a:lnSpc>
              <a:spcAft>
                <a:spcPts val="800"/>
              </a:spcAft>
              <a:buFont typeface="Wingdings" panose="05000000000000000000" pitchFamily="2" charset="2"/>
              <a:buChar char="ü"/>
              <a:tabLst>
                <a:tab pos="850900" algn="l"/>
              </a:tabLst>
            </a:pPr>
            <a:r>
              <a:rPr lang="en-IN" kern="100" dirty="0">
                <a:latin typeface="Calibri" panose="020F0502020204030204" pitchFamily="34" charset="0"/>
                <a:ea typeface="Calibri" panose="020F0502020204030204" pitchFamily="34" charset="0"/>
                <a:cs typeface="Shruti" panose="020B0502040204020203" pitchFamily="34" charset="0"/>
              </a:rPr>
              <a:t>Japan (0.068 billion): Employment Rate: </a:t>
            </a:r>
            <a:r>
              <a:rPr lang="en-IN" b="1" kern="100" dirty="0">
                <a:latin typeface="Calibri" panose="020F0502020204030204" pitchFamily="34" charset="0"/>
                <a:ea typeface="Calibri" panose="020F0502020204030204" pitchFamily="34" charset="0"/>
                <a:cs typeface="Shruti" panose="020B0502040204020203" pitchFamily="34" charset="0"/>
              </a:rPr>
              <a:t>60%</a:t>
            </a:r>
            <a:r>
              <a:rPr lang="en-IN" kern="100" dirty="0">
                <a:latin typeface="Calibri" panose="020F0502020204030204" pitchFamily="34" charset="0"/>
                <a:ea typeface="Calibri" panose="020F0502020204030204" pitchFamily="34" charset="0"/>
                <a:cs typeface="Shruti" panose="020B0502040204020203" pitchFamily="34" charset="0"/>
              </a:rPr>
              <a:t> Unemployment Rate: </a:t>
            </a:r>
            <a:r>
              <a:rPr lang="en-IN" b="1" kern="100" dirty="0">
                <a:latin typeface="Calibri" panose="020F0502020204030204" pitchFamily="34" charset="0"/>
                <a:ea typeface="Calibri" panose="020F0502020204030204" pitchFamily="34" charset="0"/>
                <a:cs typeface="Shruti" panose="020B0502040204020203" pitchFamily="34" charset="0"/>
              </a:rPr>
              <a:t>2.5%</a:t>
            </a:r>
          </a:p>
          <a:p>
            <a:pPr marL="538163" indent="-285750" algn="just">
              <a:lnSpc>
                <a:spcPct val="150000"/>
              </a:lnSpc>
              <a:spcAft>
                <a:spcPts val="800"/>
              </a:spcAft>
              <a:buFont typeface="Wingdings" panose="05000000000000000000" pitchFamily="2" charset="2"/>
              <a:buChar char="ü"/>
              <a:tabLst>
                <a:tab pos="850900" algn="l"/>
              </a:tabLst>
            </a:pPr>
            <a:r>
              <a:rPr lang="en-IN" kern="100" dirty="0">
                <a:latin typeface="Calibri" panose="020F0502020204030204" pitchFamily="34" charset="0"/>
                <a:ea typeface="Calibri" panose="020F0502020204030204" pitchFamily="34" charset="0"/>
                <a:cs typeface="Shruti" panose="020B0502040204020203" pitchFamily="34" charset="0"/>
              </a:rPr>
              <a:t>UK (0.125 billion): Employment Rate: </a:t>
            </a:r>
            <a:r>
              <a:rPr lang="en-IN" b="1" kern="100" dirty="0">
                <a:latin typeface="Calibri" panose="020F0502020204030204" pitchFamily="34" charset="0"/>
                <a:ea typeface="Calibri" panose="020F0502020204030204" pitchFamily="34" charset="0"/>
                <a:cs typeface="Shruti" panose="020B0502040204020203" pitchFamily="34" charset="0"/>
              </a:rPr>
              <a:t>58% </a:t>
            </a:r>
            <a:r>
              <a:rPr lang="en-IN" kern="100" dirty="0">
                <a:latin typeface="Calibri" panose="020F0502020204030204" pitchFamily="34" charset="0"/>
                <a:ea typeface="Calibri" panose="020F0502020204030204" pitchFamily="34" charset="0"/>
                <a:cs typeface="Shruti" panose="020B0502040204020203" pitchFamily="34" charset="0"/>
              </a:rPr>
              <a:t>Unemployment Rate: </a:t>
            </a:r>
            <a:r>
              <a:rPr lang="en-IN" b="1" kern="100" dirty="0">
                <a:latin typeface="Calibri" panose="020F0502020204030204" pitchFamily="34" charset="0"/>
                <a:ea typeface="Calibri" panose="020F0502020204030204" pitchFamily="34" charset="0"/>
                <a:cs typeface="Shruti" panose="020B0502040204020203" pitchFamily="34" charset="0"/>
              </a:rPr>
              <a:t>4.2%</a:t>
            </a:r>
            <a:endParaRPr lang="en-IN" sz="1800" b="1" kern="100" dirty="0">
              <a:effectLst/>
              <a:latin typeface="Calibri" panose="020F0502020204030204" pitchFamily="34" charset="0"/>
              <a:ea typeface="Calibri" panose="020F0502020204030204" pitchFamily="34" charset="0"/>
              <a:cs typeface="Shruti" panose="020B0502040204020203" pitchFamily="34" charset="0"/>
            </a:endParaRPr>
          </a:p>
        </p:txBody>
      </p:sp>
      <p:pic>
        <p:nvPicPr>
          <p:cNvPr id="5" name="Picture 4">
            <a:extLst>
              <a:ext uri="{FF2B5EF4-FFF2-40B4-BE49-F238E27FC236}">
                <a16:creationId xmlns:a16="http://schemas.microsoft.com/office/drawing/2014/main" id="{413615A0-82AF-F43B-30B3-D10FD7E97E6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534" y="1463040"/>
            <a:ext cx="5029835" cy="3931920"/>
          </a:xfrm>
          <a:prstGeom prst="rect">
            <a:avLst/>
          </a:prstGeom>
          <a:noFill/>
          <a:ln w="15875">
            <a:solidFill>
              <a:schemeClr val="tx2"/>
            </a:solidFill>
          </a:ln>
        </p:spPr>
      </p:pic>
    </p:spTree>
    <p:extLst>
      <p:ext uri="{BB962C8B-B14F-4D97-AF65-F5344CB8AC3E}">
        <p14:creationId xmlns:p14="http://schemas.microsoft.com/office/powerpoint/2010/main" val="31049476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F6712E-7B76-2A84-3726-FE0D71818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3" y="2426"/>
            <a:ext cx="12187687" cy="6855574"/>
          </a:xfrm>
          <a:prstGeom prst="rect">
            <a:avLst/>
          </a:prstGeom>
        </p:spPr>
      </p:pic>
      <p:pic>
        <p:nvPicPr>
          <p:cNvPr id="11" name="Picture 10">
            <a:extLst>
              <a:ext uri="{FF2B5EF4-FFF2-40B4-BE49-F238E27FC236}">
                <a16:creationId xmlns:a16="http://schemas.microsoft.com/office/drawing/2014/main" id="{741521C4-A162-659D-928D-8CDC2D8F77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6739" y="-1"/>
            <a:ext cx="1605261" cy="481213"/>
          </a:xfrm>
          <a:prstGeom prst="rect">
            <a:avLst/>
          </a:prstGeom>
        </p:spPr>
      </p:pic>
      <p:sp>
        <p:nvSpPr>
          <p:cNvPr id="12" name="Date Placeholder 11">
            <a:extLst>
              <a:ext uri="{FF2B5EF4-FFF2-40B4-BE49-F238E27FC236}">
                <a16:creationId xmlns:a16="http://schemas.microsoft.com/office/drawing/2014/main" id="{AA33E66C-5533-EFA1-D3CA-334E4A4E33B7}"/>
              </a:ext>
            </a:extLst>
          </p:cNvPr>
          <p:cNvSpPr>
            <a:spLocks noGrp="1"/>
          </p:cNvSpPr>
          <p:nvPr>
            <p:ph type="dt" sz="half" idx="10"/>
          </p:nvPr>
        </p:nvSpPr>
        <p:spPr/>
        <p:txBody>
          <a:bodyPr/>
          <a:lstStyle/>
          <a:p>
            <a:fld id="{03F25507-FAEA-41A5-AFBD-03184C9EFA07}" type="datetime1">
              <a:rPr lang="en-IN" smtClean="0"/>
              <a:t>04-08-2024</a:t>
            </a:fld>
            <a:endParaRPr lang="en-IN"/>
          </a:p>
        </p:txBody>
      </p:sp>
      <p:sp>
        <p:nvSpPr>
          <p:cNvPr id="13" name="Footer Placeholder 12">
            <a:extLst>
              <a:ext uri="{FF2B5EF4-FFF2-40B4-BE49-F238E27FC236}">
                <a16:creationId xmlns:a16="http://schemas.microsoft.com/office/drawing/2014/main" id="{5E677CA5-F4C4-8245-A42E-373CE6B3708C}"/>
              </a:ext>
            </a:extLst>
          </p:cNvPr>
          <p:cNvSpPr>
            <a:spLocks noGrp="1"/>
          </p:cNvSpPr>
          <p:nvPr>
            <p:ph type="ftr" sz="quarter" idx="11"/>
          </p:nvPr>
        </p:nvSpPr>
        <p:spPr/>
        <p:txBody>
          <a:bodyPr/>
          <a:lstStyle/>
          <a:p>
            <a:r>
              <a:rPr lang="en-IN"/>
              <a:t>MANAGERIAL ECONOMICS</a:t>
            </a:r>
          </a:p>
        </p:txBody>
      </p:sp>
      <p:sp>
        <p:nvSpPr>
          <p:cNvPr id="14" name="Slide Number Placeholder 13">
            <a:extLst>
              <a:ext uri="{FF2B5EF4-FFF2-40B4-BE49-F238E27FC236}">
                <a16:creationId xmlns:a16="http://schemas.microsoft.com/office/drawing/2014/main" id="{ADFCF308-6B86-8DB2-A8EC-B2E5822BFD71}"/>
              </a:ext>
            </a:extLst>
          </p:cNvPr>
          <p:cNvSpPr>
            <a:spLocks noGrp="1"/>
          </p:cNvSpPr>
          <p:nvPr>
            <p:ph type="sldNum" sz="quarter" idx="12"/>
          </p:nvPr>
        </p:nvSpPr>
        <p:spPr/>
        <p:txBody>
          <a:bodyPr/>
          <a:lstStyle/>
          <a:p>
            <a:fld id="{7C69CBEE-AD62-4E88-ABAD-B3B5A28A9EC1}" type="slidenum">
              <a:rPr lang="en-IN" smtClean="0"/>
              <a:t>9</a:t>
            </a:fld>
            <a:endParaRPr lang="en-IN"/>
          </a:p>
        </p:txBody>
      </p:sp>
      <p:sp>
        <p:nvSpPr>
          <p:cNvPr id="3" name="TextBox 2">
            <a:extLst>
              <a:ext uri="{FF2B5EF4-FFF2-40B4-BE49-F238E27FC236}">
                <a16:creationId xmlns:a16="http://schemas.microsoft.com/office/drawing/2014/main" id="{69FBED43-EA8C-7955-92F4-B2DF75FD35B8}"/>
              </a:ext>
            </a:extLst>
          </p:cNvPr>
          <p:cNvSpPr txBox="1"/>
          <p:nvPr/>
        </p:nvSpPr>
        <p:spPr>
          <a:xfrm>
            <a:off x="2161156" y="234890"/>
            <a:ext cx="7869687" cy="930275"/>
          </a:xfrm>
          <a:prstGeom prst="rect">
            <a:avLst/>
          </a:prstGeom>
        </p:spPr>
        <p:txBody>
          <a:bodyPr vert="horz" lIns="91440" tIns="45720" rIns="91440" bIns="45720" rtlCol="0" anchor="ctr">
            <a:normAutofit fontScale="97500"/>
          </a:bodyPr>
          <a:lstStyle>
            <a:lvl1pPr>
              <a:lnSpc>
                <a:spcPct val="90000"/>
              </a:lnSpc>
              <a:spcBef>
                <a:spcPct val="0"/>
              </a:spcBef>
              <a:buNone/>
              <a:defRPr sz="3600" b="1">
                <a:latin typeface="Times New Roman" panose="02020603050405020304" pitchFamily="18" charset="0"/>
                <a:ea typeface="+mj-ea"/>
                <a:cs typeface="Times New Roman" panose="02020603050405020304" pitchFamily="18" charset="0"/>
              </a:defRPr>
            </a:lvl1pPr>
          </a:lstStyle>
          <a:p>
            <a:pPr algn="ctr"/>
            <a:r>
              <a:rPr lang="en-IN" sz="3100" dirty="0"/>
              <a:t> COUNTRY-WISE EMPLOYMENT AND UNEMPLOYMENT</a:t>
            </a:r>
          </a:p>
        </p:txBody>
      </p:sp>
      <p:sp>
        <p:nvSpPr>
          <p:cNvPr id="4" name="TextBox 3">
            <a:extLst>
              <a:ext uri="{FF2B5EF4-FFF2-40B4-BE49-F238E27FC236}">
                <a16:creationId xmlns:a16="http://schemas.microsoft.com/office/drawing/2014/main" id="{1511F3B1-90F0-B89D-4A9D-228B27DD7002}"/>
              </a:ext>
            </a:extLst>
          </p:cNvPr>
          <p:cNvSpPr txBox="1"/>
          <p:nvPr/>
        </p:nvSpPr>
        <p:spPr>
          <a:xfrm>
            <a:off x="1029676" y="1950068"/>
            <a:ext cx="4114800" cy="2957861"/>
          </a:xfrm>
          <a:prstGeom prst="rect">
            <a:avLst/>
          </a:prstGeom>
          <a:noFill/>
        </p:spPr>
        <p:txBody>
          <a:bodyPr wrap="square">
            <a:spAutoFit/>
          </a:bodyPr>
          <a:lstStyle/>
          <a:p>
            <a:pPr marL="285750" indent="-285750">
              <a:lnSpc>
                <a:spcPct val="150000"/>
              </a:lnSpc>
              <a:buFont typeface="Wingdings" panose="05000000000000000000" pitchFamily="2" charset="2"/>
              <a:buChar char="q"/>
              <a:tabLst>
                <a:tab pos="850900" algn="l"/>
              </a:tabLst>
            </a:pPr>
            <a:r>
              <a:rPr lang="en-IN" sz="1800" b="1" kern="100" dirty="0">
                <a:effectLst/>
                <a:latin typeface="Calibri" panose="020F0502020204030204" pitchFamily="34" charset="0"/>
                <a:ea typeface="Calibri" panose="020F0502020204030204" pitchFamily="34" charset="0"/>
                <a:cs typeface="Shruti" panose="020B0502040204020203" pitchFamily="34" charset="0"/>
              </a:rPr>
              <a:t>CONSEQUENCES OF UNEMPLOYMENT</a:t>
            </a:r>
          </a:p>
          <a:p>
            <a:pPr marL="538163" lvl="0" indent="-342900">
              <a:lnSpc>
                <a:spcPct val="150000"/>
              </a:lnSpc>
              <a:buFont typeface="+mj-lt"/>
              <a:buAutoNum type="arabicPeriod"/>
              <a:tabLst>
                <a:tab pos="850900" algn="l"/>
              </a:tabLst>
            </a:pPr>
            <a:r>
              <a:rPr lang="en-IN" sz="1800" kern="100" dirty="0">
                <a:effectLst/>
                <a:latin typeface="Calibri" panose="020F0502020204030204" pitchFamily="34" charset="0"/>
                <a:ea typeface="Calibri" panose="020F0502020204030204" pitchFamily="34" charset="0"/>
                <a:cs typeface="Shruti" panose="020B0502040204020203" pitchFamily="34" charset="0"/>
              </a:rPr>
              <a:t>Poverty</a:t>
            </a:r>
          </a:p>
          <a:p>
            <a:pPr marL="538163" lvl="0" indent="-342900">
              <a:lnSpc>
                <a:spcPct val="150000"/>
              </a:lnSpc>
              <a:buFont typeface="+mj-lt"/>
              <a:buAutoNum type="arabicPeriod"/>
              <a:tabLst>
                <a:tab pos="850900" algn="l"/>
              </a:tabLst>
            </a:pPr>
            <a:r>
              <a:rPr lang="en-IN" sz="1800" kern="100" dirty="0">
                <a:effectLst/>
                <a:latin typeface="Calibri" panose="020F0502020204030204" pitchFamily="34" charset="0"/>
                <a:ea typeface="Calibri" panose="020F0502020204030204" pitchFamily="34" charset="0"/>
                <a:cs typeface="Shruti" panose="020B0502040204020203" pitchFamily="34" charset="0"/>
              </a:rPr>
              <a:t>Social Problems</a:t>
            </a:r>
          </a:p>
          <a:p>
            <a:pPr marL="538163" lvl="0" indent="-342900">
              <a:lnSpc>
                <a:spcPct val="150000"/>
              </a:lnSpc>
              <a:buFont typeface="+mj-lt"/>
              <a:buAutoNum type="arabicPeriod"/>
              <a:tabLst>
                <a:tab pos="850900" algn="l"/>
              </a:tabLst>
            </a:pPr>
            <a:r>
              <a:rPr lang="en-IN" sz="1800" kern="100" dirty="0">
                <a:effectLst/>
                <a:latin typeface="Calibri" panose="020F0502020204030204" pitchFamily="34" charset="0"/>
                <a:ea typeface="Calibri" panose="020F0502020204030204" pitchFamily="34" charset="0"/>
                <a:cs typeface="Shruti" panose="020B0502040204020203" pitchFamily="34" charset="0"/>
              </a:rPr>
              <a:t>Under-Utilization of </a:t>
            </a:r>
            <a:r>
              <a:rPr lang="en-IN" kern="100" dirty="0">
                <a:latin typeface="Calibri" panose="020F0502020204030204" pitchFamily="34" charset="0"/>
                <a:ea typeface="Calibri" panose="020F0502020204030204" pitchFamily="34" charset="0"/>
                <a:cs typeface="Shruti" panose="020B0502040204020203" pitchFamily="34" charset="0"/>
              </a:rPr>
              <a:t>Resources</a:t>
            </a:r>
            <a:endParaRPr lang="en-IN" sz="1800" kern="100" dirty="0">
              <a:effectLst/>
              <a:latin typeface="Calibri" panose="020F0502020204030204" pitchFamily="34" charset="0"/>
              <a:ea typeface="Calibri" panose="020F0502020204030204" pitchFamily="34" charset="0"/>
              <a:cs typeface="Shruti" panose="020B0502040204020203" pitchFamily="34" charset="0"/>
            </a:endParaRPr>
          </a:p>
          <a:p>
            <a:pPr marL="285750" indent="-285750">
              <a:lnSpc>
                <a:spcPct val="150000"/>
              </a:lnSpc>
              <a:buFont typeface="Wingdings" panose="05000000000000000000" pitchFamily="2" charset="2"/>
              <a:buChar char="q"/>
              <a:tabLst>
                <a:tab pos="850900" algn="l"/>
              </a:tabLst>
            </a:pPr>
            <a:r>
              <a:rPr lang="en-IN" sz="1800" b="1" kern="100" dirty="0">
                <a:effectLst/>
                <a:latin typeface="Calibri" panose="020F0502020204030204" pitchFamily="34" charset="0"/>
                <a:ea typeface="Calibri" panose="020F0502020204030204" pitchFamily="34" charset="0"/>
                <a:cs typeface="Shruti" panose="020B0502040204020203" pitchFamily="34" charset="0"/>
              </a:rPr>
              <a:t>CAUSES OF UNEMPLOYMENT</a:t>
            </a:r>
          </a:p>
          <a:p>
            <a:pPr marL="538163" lvl="0" indent="-342900">
              <a:lnSpc>
                <a:spcPct val="150000"/>
              </a:lnSpc>
              <a:buFont typeface="+mj-lt"/>
              <a:buAutoNum type="arabicPeriod"/>
              <a:tabLst>
                <a:tab pos="850900" algn="l"/>
              </a:tabLst>
            </a:pPr>
            <a:r>
              <a:rPr lang="en-IN" sz="1800" kern="100" dirty="0">
                <a:effectLst/>
                <a:latin typeface="Calibri" panose="020F0502020204030204" pitchFamily="34" charset="0"/>
                <a:ea typeface="Calibri" panose="020F0502020204030204" pitchFamily="34" charset="0"/>
                <a:cs typeface="Shruti" panose="020B0502040204020203" pitchFamily="34" charset="0"/>
              </a:rPr>
              <a:t>Over Population</a:t>
            </a:r>
          </a:p>
          <a:p>
            <a:pPr marL="538163" lvl="0" indent="-342900">
              <a:lnSpc>
                <a:spcPct val="150000"/>
              </a:lnSpc>
              <a:spcAft>
                <a:spcPts val="800"/>
              </a:spcAft>
              <a:buFont typeface="+mj-lt"/>
              <a:buAutoNum type="arabicPeriod"/>
              <a:tabLst>
                <a:tab pos="850900" algn="l"/>
              </a:tabLst>
            </a:pPr>
            <a:r>
              <a:rPr lang="en-IN" sz="1800" kern="100" dirty="0">
                <a:effectLst/>
                <a:latin typeface="Calibri" panose="020F0502020204030204" pitchFamily="34" charset="0"/>
                <a:ea typeface="Calibri" panose="020F0502020204030204" pitchFamily="34" charset="0"/>
                <a:cs typeface="Shruti" panose="020B0502040204020203" pitchFamily="34" charset="0"/>
              </a:rPr>
              <a:t>Skill Mismatch</a:t>
            </a:r>
          </a:p>
        </p:txBody>
      </p:sp>
      <p:pic>
        <p:nvPicPr>
          <p:cNvPr id="2050" name="Picture 2" descr="Which State Has The Highest Unemployment Rate In India?">
            <a:extLst>
              <a:ext uri="{FF2B5EF4-FFF2-40B4-BE49-F238E27FC236}">
                <a16:creationId xmlns:a16="http://schemas.microsoft.com/office/drawing/2014/main" id="{DF364D71-3080-CF85-AC17-62F508980B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8876" y="1610359"/>
            <a:ext cx="5103448" cy="3637280"/>
          </a:xfrm>
          <a:prstGeom prst="rect">
            <a:avLst/>
          </a:prstGeom>
          <a:noFill/>
          <a:ln w="15875">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4314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298</TotalTime>
  <Words>761</Words>
  <Application>Microsoft Office PowerPoint</Application>
  <PresentationFormat>Widescreen</PresentationFormat>
  <Paragraphs>203</Paragraphs>
  <Slides>14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Aptos</vt:lpstr>
      <vt:lpstr>Aptos Display</vt:lpstr>
      <vt:lpstr>Aptos Narrow</vt:lpstr>
      <vt:lpstr>Arial</vt:lpstr>
      <vt:lpstr>Calibri</vt:lpstr>
      <vt:lpstr>Courier New</vt:lpstr>
      <vt:lpstr>Times New Roman</vt:lpstr>
      <vt:lpstr>Wingdings</vt:lpstr>
      <vt:lpstr>Office Theme</vt:lpstr>
      <vt:lpstr>EMPLOYMENT IN INDIA FOR THE LAST 10 YEARS</vt:lpstr>
      <vt:lpstr>SECTOR-WISE EMPLOYMENT IN INDIA </vt:lpstr>
      <vt:lpstr>SECTOR-WISE EMPLOYMENT IN INDIA </vt:lpstr>
      <vt:lpstr>SECTOR-WISE EMPLOYMENT IN INDIA </vt:lpstr>
      <vt:lpstr>STATE-WISE UNEMPLOYMENT DATA </vt:lpstr>
      <vt:lpstr>STATE-WISE UNEMPLOYMENT DATA </vt:lpstr>
      <vt:lpstr>PowerPoint Presentation</vt:lpstr>
      <vt:lpstr>PowerPoint Presentation</vt:lpstr>
      <vt:lpstr>PowerPoint Presentation</vt:lpstr>
      <vt:lpstr>ISSUES IN EMPLOYMENT IN INDIA</vt:lpstr>
      <vt:lpstr>INITIATIVE TAKEN BY THE GOVERNMENT ON EMPLOYMENT</vt:lpstr>
      <vt:lpstr>INITIATIVE TAKEN BY THE GOVERNMENT ON EMPLOYMENT</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Modi Dev(MBA-24)</dc:creator>
  <cp:lastModifiedBy>Modi Dev(MBA-24)</cp:lastModifiedBy>
  <cp:revision>32</cp:revision>
  <dcterms:created xsi:type="dcterms:W3CDTF">2024-08-04T04:51:03Z</dcterms:created>
  <dcterms:modified xsi:type="dcterms:W3CDTF">2024-08-04T11:22:56Z</dcterms:modified>
</cp:coreProperties>
</file>